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34"/>
  </p:notesMasterIdLst>
  <p:sldIdLst>
    <p:sldId id="256" r:id="rId2"/>
    <p:sldId id="269" r:id="rId3"/>
    <p:sldId id="303" r:id="rId4"/>
    <p:sldId id="320" r:id="rId5"/>
    <p:sldId id="301" r:id="rId6"/>
    <p:sldId id="302" r:id="rId7"/>
    <p:sldId id="317" r:id="rId8"/>
    <p:sldId id="324" r:id="rId9"/>
    <p:sldId id="304" r:id="rId10"/>
    <p:sldId id="305" r:id="rId11"/>
    <p:sldId id="306" r:id="rId12"/>
    <p:sldId id="319" r:id="rId13"/>
    <p:sldId id="273" r:id="rId14"/>
    <p:sldId id="328" r:id="rId15"/>
    <p:sldId id="329" r:id="rId16"/>
    <p:sldId id="308" r:id="rId17"/>
    <p:sldId id="276" r:id="rId18"/>
    <p:sldId id="286" r:id="rId19"/>
    <p:sldId id="292" r:id="rId20"/>
    <p:sldId id="294" r:id="rId21"/>
    <p:sldId id="295" r:id="rId22"/>
    <p:sldId id="310" r:id="rId23"/>
    <p:sldId id="279" r:id="rId24"/>
    <p:sldId id="271" r:id="rId25"/>
    <p:sldId id="313" r:id="rId26"/>
    <p:sldId id="315" r:id="rId27"/>
    <p:sldId id="321" r:id="rId28"/>
    <p:sldId id="326" r:id="rId29"/>
    <p:sldId id="322" r:id="rId30"/>
    <p:sldId id="323" r:id="rId31"/>
    <p:sldId id="327" r:id="rId32"/>
    <p:sldId id="325" r:id="rId33"/>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18817-03DD-4723-8879-B2AB4FEABF09}" v="3984" dt="2021-08-23T04:38:05.570"/>
    <p1510:client id="{D7B55379-0627-428F-AFDF-E30E908E5C72}" v="11507" dt="2021-08-23T17:14:47.38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p:scale>
          <a:sx n="120" d="100"/>
          <a:sy n="120" d="100"/>
        </p:scale>
        <p:origin x="-826" y="-1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60BA9E-A36A-4D27-9966-8DCECF16047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L"/>
        </a:p>
      </dgm:t>
    </dgm:pt>
    <dgm:pt modelId="{257E2DF0-C754-47B8-A8C0-C3C0B3FBBD3B}">
      <dgm:prSet phldrT="[Texto]">
        <dgm:style>
          <a:lnRef idx="2">
            <a:schemeClr val="accent1"/>
          </a:lnRef>
          <a:fillRef idx="1">
            <a:schemeClr val="lt1"/>
          </a:fillRef>
          <a:effectRef idx="0">
            <a:schemeClr val="accent1"/>
          </a:effectRef>
          <a:fontRef idx="minor">
            <a:schemeClr val="dk1"/>
          </a:fontRef>
        </dgm:style>
      </dgm:prSet>
      <dgm:spPr/>
      <dgm:t>
        <a:bodyPr/>
        <a:lstStyle/>
        <a:p>
          <a:pPr algn="ctr"/>
          <a:r>
            <a:rPr lang="es-MX"/>
            <a:t>OECD, UNESCO</a:t>
          </a:r>
          <a:endParaRPr lang="es-CL"/>
        </a:p>
      </dgm:t>
    </dgm:pt>
    <dgm:pt modelId="{2569809D-B054-4459-9C4C-9A86F84779CE}" type="parTrans" cxnId="{9DB8C316-76AF-46CC-A11C-348057B0EEBA}">
      <dgm:prSet/>
      <dgm:spPr/>
      <dgm:t>
        <a:bodyPr/>
        <a:lstStyle/>
        <a:p>
          <a:endParaRPr lang="es-CL"/>
        </a:p>
      </dgm:t>
    </dgm:pt>
    <dgm:pt modelId="{4FF80C86-0577-4460-801F-C2CBA149C7D6}" type="sibTrans" cxnId="{9DB8C316-76AF-46CC-A11C-348057B0EEBA}">
      <dgm:prSet/>
      <dgm:spPr/>
      <dgm:t>
        <a:bodyPr/>
        <a:lstStyle/>
        <a:p>
          <a:endParaRPr lang="es-CL"/>
        </a:p>
      </dgm:t>
    </dgm:pt>
    <dgm:pt modelId="{D34A65A4-AF9B-4202-8C48-409973E5F8DF}">
      <dgm:prSet phldrT="[Texto]"/>
      <dgm:spPr/>
      <dgm:t>
        <a:bodyPr/>
        <a:lstStyle/>
        <a:p>
          <a:r>
            <a:rPr lang="es-MX"/>
            <a:t>18 países</a:t>
          </a:r>
          <a:endParaRPr lang="es-CL"/>
        </a:p>
      </dgm:t>
    </dgm:pt>
    <dgm:pt modelId="{D3AA9287-D62C-4A82-8363-7AADC7F870DD}" type="parTrans" cxnId="{3E1B34FB-DDC3-4B65-8051-021651872B65}">
      <dgm:prSet/>
      <dgm:spPr/>
      <dgm:t>
        <a:bodyPr/>
        <a:lstStyle/>
        <a:p>
          <a:endParaRPr lang="es-CL"/>
        </a:p>
      </dgm:t>
    </dgm:pt>
    <dgm:pt modelId="{C91297C7-30EC-4D8B-942D-8BD811722624}" type="sibTrans" cxnId="{3E1B34FB-DDC3-4B65-8051-021651872B65}">
      <dgm:prSet/>
      <dgm:spPr/>
      <dgm:t>
        <a:bodyPr/>
        <a:lstStyle/>
        <a:p>
          <a:endParaRPr lang="es-CL"/>
        </a:p>
      </dgm:t>
    </dgm:pt>
    <dgm:pt modelId="{709604B7-D1AD-43E2-BBFB-2423767A457C}">
      <dgm:prSet phldrT="[Texto]"/>
      <dgm:spPr/>
      <dgm:t>
        <a:bodyPr/>
        <a:lstStyle/>
        <a:p>
          <a:r>
            <a:rPr lang="es-MX"/>
            <a:t>México, Nueva Zelanda, Suecia y EEUU &gt; 40%</a:t>
          </a:r>
          <a:endParaRPr lang="es-CL"/>
        </a:p>
      </dgm:t>
    </dgm:pt>
    <dgm:pt modelId="{27E963ED-7869-4186-9EA4-33D9E354A37D}" type="parTrans" cxnId="{B4CFC761-0B03-417E-A0E1-D85C54314EC8}">
      <dgm:prSet/>
      <dgm:spPr/>
      <dgm:t>
        <a:bodyPr/>
        <a:lstStyle/>
        <a:p>
          <a:endParaRPr lang="es-CL"/>
        </a:p>
      </dgm:t>
    </dgm:pt>
    <dgm:pt modelId="{316CDE9C-8E54-49DA-B3D2-BEB16275ECD3}" type="sibTrans" cxnId="{B4CFC761-0B03-417E-A0E1-D85C54314EC8}">
      <dgm:prSet/>
      <dgm:spPr/>
      <dgm:t>
        <a:bodyPr/>
        <a:lstStyle/>
        <a:p>
          <a:endParaRPr lang="es-CL"/>
        </a:p>
      </dgm:t>
    </dgm:pt>
    <dgm:pt modelId="{7476A04F-662A-4133-9310-B7D7174CF75A}">
      <dgm:prSet phldrT="[Texto]"/>
      <dgm:spPr/>
      <dgm:t>
        <a:bodyPr/>
        <a:lstStyle/>
        <a:p>
          <a:r>
            <a:rPr lang="es-MX"/>
            <a:t>Francia, Japón, Corea, España y Rusia &lt; 25%</a:t>
          </a:r>
          <a:endParaRPr lang="es-CL"/>
        </a:p>
      </dgm:t>
    </dgm:pt>
    <dgm:pt modelId="{27181A27-B638-4304-8F76-BEBD9BE408F1}" type="parTrans" cxnId="{FB03F96D-2800-4F9C-8830-C53C3A06B779}">
      <dgm:prSet/>
      <dgm:spPr/>
      <dgm:t>
        <a:bodyPr/>
        <a:lstStyle/>
        <a:p>
          <a:endParaRPr lang="es-CL"/>
        </a:p>
      </dgm:t>
    </dgm:pt>
    <dgm:pt modelId="{FBE0F0EA-B42D-4FB0-95BC-F51970C313C1}" type="sibTrans" cxnId="{FB03F96D-2800-4F9C-8830-C53C3A06B779}">
      <dgm:prSet/>
      <dgm:spPr/>
      <dgm:t>
        <a:bodyPr/>
        <a:lstStyle/>
        <a:p>
          <a:endParaRPr lang="es-CL"/>
        </a:p>
      </dgm:t>
    </dgm:pt>
    <dgm:pt modelId="{2C5D5ED7-3340-4DAB-8284-0699F4A4C183}">
      <dgm:prSet phldrT="[Texto]"/>
      <dgm:spPr/>
      <dgm:t>
        <a:bodyPr/>
        <a:lstStyle/>
        <a:p>
          <a:r>
            <a:rPr lang="es-MX"/>
            <a:t>30% no se gradúa</a:t>
          </a:r>
          <a:endParaRPr lang="es-CL"/>
        </a:p>
      </dgm:t>
    </dgm:pt>
    <dgm:pt modelId="{AF73AFA6-DD63-4638-A638-68B030650843}" type="parTrans" cxnId="{8E801461-439F-412B-917C-976EB8E9A456}">
      <dgm:prSet/>
      <dgm:spPr/>
      <dgm:t>
        <a:bodyPr/>
        <a:lstStyle/>
        <a:p>
          <a:endParaRPr lang="es-CL"/>
        </a:p>
      </dgm:t>
    </dgm:pt>
    <dgm:pt modelId="{D5EDF65E-2193-412E-9308-641E961ADE76}" type="sibTrans" cxnId="{8E801461-439F-412B-917C-976EB8E9A456}">
      <dgm:prSet/>
      <dgm:spPr/>
      <dgm:t>
        <a:bodyPr/>
        <a:lstStyle/>
        <a:p>
          <a:endParaRPr lang="es-CL"/>
        </a:p>
      </dgm:t>
    </dgm:pt>
    <dgm:pt modelId="{2D5B1C13-5416-4A0D-9537-AD7ABB02215A}">
      <dgm:prSet phldrT="[Texto]"/>
      <dgm:spPr/>
      <dgm:t>
        <a:bodyPr/>
        <a:lstStyle/>
        <a:p>
          <a:r>
            <a:rPr lang="es-MX"/>
            <a:t>Sudáfrica 50%</a:t>
          </a:r>
          <a:endParaRPr lang="es-CL"/>
        </a:p>
      </dgm:t>
    </dgm:pt>
    <dgm:pt modelId="{2A7E3A6D-D213-47BC-866E-49E2798D7C3A}" type="parTrans" cxnId="{6A6A7368-1345-4A24-968A-29CA7AF1C317}">
      <dgm:prSet/>
      <dgm:spPr/>
      <dgm:t>
        <a:bodyPr/>
        <a:lstStyle/>
        <a:p>
          <a:endParaRPr lang="es-CL"/>
        </a:p>
      </dgm:t>
    </dgm:pt>
    <dgm:pt modelId="{E78D136C-43DC-487A-8E6F-898AB04D67C9}" type="sibTrans" cxnId="{6A6A7368-1345-4A24-968A-29CA7AF1C317}">
      <dgm:prSet/>
      <dgm:spPr/>
      <dgm:t>
        <a:bodyPr/>
        <a:lstStyle/>
        <a:p>
          <a:endParaRPr lang="es-CL"/>
        </a:p>
      </dgm:t>
    </dgm:pt>
    <dgm:pt modelId="{7A6BFED0-0EF7-43FE-900C-52E46C0854B2}">
      <dgm:prSet phldrT="[Texto]"/>
      <dgm:spPr/>
      <dgm:t>
        <a:bodyPr/>
        <a:lstStyle/>
        <a:p>
          <a:r>
            <a:rPr lang="es-MX"/>
            <a:t>Latinoamérica 73%</a:t>
          </a:r>
          <a:endParaRPr lang="es-CL"/>
        </a:p>
      </dgm:t>
    </dgm:pt>
    <dgm:pt modelId="{85826EA2-759A-48AE-98C3-1A7CDED4FE4B}" type="parTrans" cxnId="{7ED166C0-937A-43E4-8389-8175DA920DD0}">
      <dgm:prSet/>
      <dgm:spPr/>
      <dgm:t>
        <a:bodyPr/>
        <a:lstStyle/>
        <a:p>
          <a:endParaRPr lang="es-CL"/>
        </a:p>
      </dgm:t>
    </dgm:pt>
    <dgm:pt modelId="{9A7DA848-DFF7-4B65-B8EA-EC21D8B9EA22}" type="sibTrans" cxnId="{7ED166C0-937A-43E4-8389-8175DA920DD0}">
      <dgm:prSet/>
      <dgm:spPr/>
      <dgm:t>
        <a:bodyPr/>
        <a:lstStyle/>
        <a:p>
          <a:endParaRPr lang="es-CL"/>
        </a:p>
      </dgm:t>
    </dgm:pt>
    <dgm:pt modelId="{0F6E23BA-8D0F-4533-85C4-B1F4E35AD1FE}">
      <dgm:prSet phldrT="[Texto]"/>
      <dgm:spPr/>
      <dgm:t>
        <a:bodyPr/>
        <a:lstStyle/>
        <a:p>
          <a:r>
            <a:rPr lang="es-MX"/>
            <a:t>Asia varia entre países</a:t>
          </a:r>
          <a:endParaRPr lang="es-CL"/>
        </a:p>
      </dgm:t>
    </dgm:pt>
    <dgm:pt modelId="{2D2D7541-AD63-4CF5-A469-FE9825786887}" type="parTrans" cxnId="{47449B30-EB6E-4978-9F4D-9034E1218FF0}">
      <dgm:prSet/>
      <dgm:spPr/>
      <dgm:t>
        <a:bodyPr/>
        <a:lstStyle/>
        <a:p>
          <a:endParaRPr lang="es-CL"/>
        </a:p>
      </dgm:t>
    </dgm:pt>
    <dgm:pt modelId="{D311785A-3E36-4348-B60B-E953D9AC4F4A}" type="sibTrans" cxnId="{47449B30-EB6E-4978-9F4D-9034E1218FF0}">
      <dgm:prSet/>
      <dgm:spPr/>
      <dgm:t>
        <a:bodyPr/>
        <a:lstStyle/>
        <a:p>
          <a:endParaRPr lang="es-CL"/>
        </a:p>
      </dgm:t>
    </dgm:pt>
    <dgm:pt modelId="{3D348845-9149-48E4-8A58-0DDAD1CB72DB}">
      <dgm:prSet phldrT="[Texto]"/>
      <dgm:spPr/>
      <dgm:t>
        <a:bodyPr/>
        <a:lstStyle/>
        <a:p>
          <a:r>
            <a:rPr lang="es-MX"/>
            <a:t>África son altas las tasas de deserción</a:t>
          </a:r>
          <a:endParaRPr lang="es-CL"/>
        </a:p>
      </dgm:t>
    </dgm:pt>
    <dgm:pt modelId="{FC07D18F-31A2-4999-9B07-AF1D8BBC82B2}" type="parTrans" cxnId="{5DC28496-D4A7-4171-8F55-E334752E2BFD}">
      <dgm:prSet/>
      <dgm:spPr/>
      <dgm:t>
        <a:bodyPr/>
        <a:lstStyle/>
        <a:p>
          <a:endParaRPr lang="es-CL"/>
        </a:p>
      </dgm:t>
    </dgm:pt>
    <dgm:pt modelId="{5C6CD15D-43EA-434D-893A-9DDFAB52971D}" type="sibTrans" cxnId="{5DC28496-D4A7-4171-8F55-E334752E2BFD}">
      <dgm:prSet/>
      <dgm:spPr/>
      <dgm:t>
        <a:bodyPr/>
        <a:lstStyle/>
        <a:p>
          <a:endParaRPr lang="es-CL"/>
        </a:p>
      </dgm:t>
    </dgm:pt>
    <dgm:pt modelId="{D546EE2B-6087-4154-AC88-C863D76FDA9F}" type="pres">
      <dgm:prSet presAssocID="{1660BA9E-A36A-4D27-9966-8DCECF160472}" presName="linear" presStyleCnt="0">
        <dgm:presLayoutVars>
          <dgm:animLvl val="lvl"/>
          <dgm:resizeHandles val="exact"/>
        </dgm:presLayoutVars>
      </dgm:prSet>
      <dgm:spPr/>
    </dgm:pt>
    <dgm:pt modelId="{D0ED3E6F-7DFF-49CD-A3BE-5347239D5468}" type="pres">
      <dgm:prSet presAssocID="{257E2DF0-C754-47B8-A8C0-C3C0B3FBBD3B}" presName="parentText" presStyleLbl="node1" presStyleIdx="0" presStyleCnt="1">
        <dgm:presLayoutVars>
          <dgm:chMax val="0"/>
          <dgm:bulletEnabled val="1"/>
        </dgm:presLayoutVars>
      </dgm:prSet>
      <dgm:spPr/>
    </dgm:pt>
    <dgm:pt modelId="{C1D651AC-C0A3-4F17-B006-136BFD9A553C}" type="pres">
      <dgm:prSet presAssocID="{257E2DF0-C754-47B8-A8C0-C3C0B3FBBD3B}" presName="childText" presStyleLbl="revTx" presStyleIdx="0" presStyleCnt="1">
        <dgm:presLayoutVars>
          <dgm:bulletEnabled val="1"/>
        </dgm:presLayoutVars>
      </dgm:prSet>
      <dgm:spPr/>
    </dgm:pt>
  </dgm:ptLst>
  <dgm:cxnLst>
    <dgm:cxn modelId="{66EF1112-F196-4CE8-B76B-A1012AF42C6B}" type="presOf" srcId="{1660BA9E-A36A-4D27-9966-8DCECF160472}" destId="{D546EE2B-6087-4154-AC88-C863D76FDA9F}" srcOrd="0" destOrd="0" presId="urn:microsoft.com/office/officeart/2005/8/layout/vList2"/>
    <dgm:cxn modelId="{9DB8C316-76AF-46CC-A11C-348057B0EEBA}" srcId="{1660BA9E-A36A-4D27-9966-8DCECF160472}" destId="{257E2DF0-C754-47B8-A8C0-C3C0B3FBBD3B}" srcOrd="0" destOrd="0" parTransId="{2569809D-B054-4459-9C4C-9A86F84779CE}" sibTransId="{4FF80C86-0577-4460-801F-C2CBA149C7D6}"/>
    <dgm:cxn modelId="{47449B30-EB6E-4978-9F4D-9034E1218FF0}" srcId="{257E2DF0-C754-47B8-A8C0-C3C0B3FBBD3B}" destId="{0F6E23BA-8D0F-4533-85C4-B1F4E35AD1FE}" srcOrd="6" destOrd="0" parTransId="{2D2D7541-AD63-4CF5-A469-FE9825786887}" sibTransId="{D311785A-3E36-4348-B60B-E953D9AC4F4A}"/>
    <dgm:cxn modelId="{41FB0434-965C-46B7-9BC3-533F7147963A}" type="presOf" srcId="{2C5D5ED7-3340-4DAB-8284-0699F4A4C183}" destId="{C1D651AC-C0A3-4F17-B006-136BFD9A553C}" srcOrd="0" destOrd="1" presId="urn:microsoft.com/office/officeart/2005/8/layout/vList2"/>
    <dgm:cxn modelId="{9E8F503B-76A6-47BD-A168-C2514AB0B570}" type="presOf" srcId="{0F6E23BA-8D0F-4533-85C4-B1F4E35AD1FE}" destId="{C1D651AC-C0A3-4F17-B006-136BFD9A553C}" srcOrd="0" destOrd="6" presId="urn:microsoft.com/office/officeart/2005/8/layout/vList2"/>
    <dgm:cxn modelId="{1BA5B45C-4B6D-454A-9348-5C5863AECBB0}" type="presOf" srcId="{D34A65A4-AF9B-4202-8C48-409973E5F8DF}" destId="{C1D651AC-C0A3-4F17-B006-136BFD9A553C}" srcOrd="0" destOrd="0" presId="urn:microsoft.com/office/officeart/2005/8/layout/vList2"/>
    <dgm:cxn modelId="{8E801461-439F-412B-917C-976EB8E9A456}" srcId="{257E2DF0-C754-47B8-A8C0-C3C0B3FBBD3B}" destId="{2C5D5ED7-3340-4DAB-8284-0699F4A4C183}" srcOrd="1" destOrd="0" parTransId="{AF73AFA6-DD63-4638-A638-68B030650843}" sibTransId="{D5EDF65E-2193-412E-9308-641E961ADE76}"/>
    <dgm:cxn modelId="{B4CFC761-0B03-417E-A0E1-D85C54314EC8}" srcId="{257E2DF0-C754-47B8-A8C0-C3C0B3FBBD3B}" destId="{709604B7-D1AD-43E2-BBFB-2423767A457C}" srcOrd="2" destOrd="0" parTransId="{27E963ED-7869-4186-9EA4-33D9E354A37D}" sibTransId="{316CDE9C-8E54-49DA-B3D2-BEB16275ECD3}"/>
    <dgm:cxn modelId="{6A6A7368-1345-4A24-968A-29CA7AF1C317}" srcId="{257E2DF0-C754-47B8-A8C0-C3C0B3FBBD3B}" destId="{2D5B1C13-5416-4A0D-9537-AD7ABB02215A}" srcOrd="4" destOrd="0" parTransId="{2A7E3A6D-D213-47BC-866E-49E2798D7C3A}" sibTransId="{E78D136C-43DC-487A-8E6F-898AB04D67C9}"/>
    <dgm:cxn modelId="{FB03F96D-2800-4F9C-8830-C53C3A06B779}" srcId="{257E2DF0-C754-47B8-A8C0-C3C0B3FBBD3B}" destId="{7476A04F-662A-4133-9310-B7D7174CF75A}" srcOrd="3" destOrd="0" parTransId="{27181A27-B638-4304-8F76-BEBD9BE408F1}" sibTransId="{FBE0F0EA-B42D-4FB0-95BC-F51970C313C1}"/>
    <dgm:cxn modelId="{0FE03851-AA6F-4E53-9CBD-74FDE3DEF734}" type="presOf" srcId="{2D5B1C13-5416-4A0D-9537-AD7ABB02215A}" destId="{C1D651AC-C0A3-4F17-B006-136BFD9A553C}" srcOrd="0" destOrd="4" presId="urn:microsoft.com/office/officeart/2005/8/layout/vList2"/>
    <dgm:cxn modelId="{5DC28496-D4A7-4171-8F55-E334752E2BFD}" srcId="{257E2DF0-C754-47B8-A8C0-C3C0B3FBBD3B}" destId="{3D348845-9149-48E4-8A58-0DDAD1CB72DB}" srcOrd="7" destOrd="0" parTransId="{FC07D18F-31A2-4999-9B07-AF1D8BBC82B2}" sibTransId="{5C6CD15D-43EA-434D-893A-9DDFAB52971D}"/>
    <dgm:cxn modelId="{828535AF-2549-4B21-9634-3B3BAFF15556}" type="presOf" srcId="{7A6BFED0-0EF7-43FE-900C-52E46C0854B2}" destId="{C1D651AC-C0A3-4F17-B006-136BFD9A553C}" srcOrd="0" destOrd="5" presId="urn:microsoft.com/office/officeart/2005/8/layout/vList2"/>
    <dgm:cxn modelId="{F5F3A2B0-D8AD-4B1C-BEBE-BFF246111B9B}" type="presOf" srcId="{3D348845-9149-48E4-8A58-0DDAD1CB72DB}" destId="{C1D651AC-C0A3-4F17-B006-136BFD9A553C}" srcOrd="0" destOrd="7" presId="urn:microsoft.com/office/officeart/2005/8/layout/vList2"/>
    <dgm:cxn modelId="{7ED166C0-937A-43E4-8389-8175DA920DD0}" srcId="{257E2DF0-C754-47B8-A8C0-C3C0B3FBBD3B}" destId="{7A6BFED0-0EF7-43FE-900C-52E46C0854B2}" srcOrd="5" destOrd="0" parTransId="{85826EA2-759A-48AE-98C3-1A7CDED4FE4B}" sibTransId="{9A7DA848-DFF7-4B65-B8EA-EC21D8B9EA22}"/>
    <dgm:cxn modelId="{9A9565C6-3BC6-498C-B7C3-83A3F5718A84}" type="presOf" srcId="{257E2DF0-C754-47B8-A8C0-C3C0B3FBBD3B}" destId="{D0ED3E6F-7DFF-49CD-A3BE-5347239D5468}" srcOrd="0" destOrd="0" presId="urn:microsoft.com/office/officeart/2005/8/layout/vList2"/>
    <dgm:cxn modelId="{B167CAD8-F22E-4FCD-8B4A-59A58FC2E6BE}" type="presOf" srcId="{709604B7-D1AD-43E2-BBFB-2423767A457C}" destId="{C1D651AC-C0A3-4F17-B006-136BFD9A553C}" srcOrd="0" destOrd="2" presId="urn:microsoft.com/office/officeart/2005/8/layout/vList2"/>
    <dgm:cxn modelId="{3AD715E4-B959-43EF-B027-03D0CCFCA38D}" type="presOf" srcId="{7476A04F-662A-4133-9310-B7D7174CF75A}" destId="{C1D651AC-C0A3-4F17-B006-136BFD9A553C}" srcOrd="0" destOrd="3" presId="urn:microsoft.com/office/officeart/2005/8/layout/vList2"/>
    <dgm:cxn modelId="{3E1B34FB-DDC3-4B65-8051-021651872B65}" srcId="{257E2DF0-C754-47B8-A8C0-C3C0B3FBBD3B}" destId="{D34A65A4-AF9B-4202-8C48-409973E5F8DF}" srcOrd="0" destOrd="0" parTransId="{D3AA9287-D62C-4A82-8363-7AADC7F870DD}" sibTransId="{C91297C7-30EC-4D8B-942D-8BD811722624}"/>
    <dgm:cxn modelId="{4C509FE9-0E50-4084-A052-445F65CCA6D6}" type="presParOf" srcId="{D546EE2B-6087-4154-AC88-C863D76FDA9F}" destId="{D0ED3E6F-7DFF-49CD-A3BE-5347239D5468}" srcOrd="0" destOrd="0" presId="urn:microsoft.com/office/officeart/2005/8/layout/vList2"/>
    <dgm:cxn modelId="{90F44162-DF0B-4EEF-8210-2A79EF6EB6A5}" type="presParOf" srcId="{D546EE2B-6087-4154-AC88-C863D76FDA9F}" destId="{C1D651AC-C0A3-4F17-B006-136BFD9A553C}"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F75E5FD-6F64-4247-8924-20DB530F05CC}" type="doc">
      <dgm:prSet loTypeId="urn:microsoft.com/office/officeart/2005/8/layout/vList3" loCatId="list" qsTypeId="urn:microsoft.com/office/officeart/2005/8/quickstyle/simple1" qsCatId="simple" csTypeId="urn:microsoft.com/office/officeart/2005/8/colors/accent1_1" csCatId="accent1" phldr="1"/>
      <dgm:spPr/>
      <dgm:t>
        <a:bodyPr/>
        <a:lstStyle/>
        <a:p>
          <a:endParaRPr lang="es-CL"/>
        </a:p>
      </dgm:t>
    </dgm:pt>
    <dgm:pt modelId="{993D0DD2-AE98-4A32-8829-F5890192EB34}">
      <dgm:prSet/>
      <dgm:spPr/>
      <dgm:t>
        <a:bodyPr/>
        <a:lstStyle/>
        <a:p>
          <a:r>
            <a:rPr lang="es-CL" b="1"/>
            <a:t>Limpieza y preprocesamiento de datos.</a:t>
          </a:r>
        </a:p>
      </dgm:t>
    </dgm:pt>
    <dgm:pt modelId="{FEB21A94-3BA7-4E5D-8B31-39F84C51DAF4}" type="parTrans" cxnId="{61EB3CE2-60E3-415E-995F-857DAD03705F}">
      <dgm:prSet/>
      <dgm:spPr/>
      <dgm:t>
        <a:bodyPr/>
        <a:lstStyle/>
        <a:p>
          <a:endParaRPr lang="es-CL" b="1"/>
        </a:p>
      </dgm:t>
    </dgm:pt>
    <dgm:pt modelId="{20D45915-ACF1-41DD-93D5-1946A2DF4EE7}" type="sibTrans" cxnId="{61EB3CE2-60E3-415E-995F-857DAD03705F}">
      <dgm:prSet/>
      <dgm:spPr/>
      <dgm:t>
        <a:bodyPr/>
        <a:lstStyle/>
        <a:p>
          <a:endParaRPr lang="es-CL" b="1"/>
        </a:p>
      </dgm:t>
    </dgm:pt>
    <dgm:pt modelId="{7E7A530B-4444-4945-A819-FF88500AF966}">
      <dgm:prSet/>
      <dgm:spPr/>
      <dgm:t>
        <a:bodyPr/>
        <a:lstStyle/>
        <a:p>
          <a:r>
            <a:rPr lang="es-CL" b="1"/>
            <a:t>Reducción y proyección de datos.</a:t>
          </a:r>
        </a:p>
      </dgm:t>
    </dgm:pt>
    <dgm:pt modelId="{BD266081-6ABC-4142-B911-16EE794505E0}" type="parTrans" cxnId="{474CBA84-BD21-4F38-8260-A5F3D8E16218}">
      <dgm:prSet/>
      <dgm:spPr/>
      <dgm:t>
        <a:bodyPr/>
        <a:lstStyle/>
        <a:p>
          <a:endParaRPr lang="es-CL" b="1"/>
        </a:p>
      </dgm:t>
    </dgm:pt>
    <dgm:pt modelId="{D863EEDB-E47E-4196-A354-9F3A420F1009}" type="sibTrans" cxnId="{474CBA84-BD21-4F38-8260-A5F3D8E16218}">
      <dgm:prSet/>
      <dgm:spPr/>
      <dgm:t>
        <a:bodyPr/>
        <a:lstStyle/>
        <a:p>
          <a:endParaRPr lang="es-CL" b="1"/>
        </a:p>
      </dgm:t>
    </dgm:pt>
    <dgm:pt modelId="{DE5F8EF1-EF4C-47CF-8E8D-EF5AC865E185}">
      <dgm:prSet/>
      <dgm:spPr/>
      <dgm:t>
        <a:bodyPr/>
        <a:lstStyle/>
        <a:p>
          <a:r>
            <a:rPr lang="es-CL" b="1"/>
            <a:t>Elección de algoritmos de minería de datos.</a:t>
          </a:r>
        </a:p>
      </dgm:t>
    </dgm:pt>
    <dgm:pt modelId="{3361E2B4-AD0A-497F-96B8-5236715D158E}" type="sibTrans" cxnId="{5C8F7D66-A75D-4127-B887-DF78280B15CF}">
      <dgm:prSet/>
      <dgm:spPr/>
      <dgm:t>
        <a:bodyPr/>
        <a:lstStyle/>
        <a:p>
          <a:endParaRPr lang="es-CL" b="1"/>
        </a:p>
      </dgm:t>
    </dgm:pt>
    <dgm:pt modelId="{FEB274AD-E1E6-4CC3-A053-9DF45850229B}" type="parTrans" cxnId="{5C8F7D66-A75D-4127-B887-DF78280B15CF}">
      <dgm:prSet/>
      <dgm:spPr/>
      <dgm:t>
        <a:bodyPr/>
        <a:lstStyle/>
        <a:p>
          <a:endParaRPr lang="es-CL" b="1"/>
        </a:p>
      </dgm:t>
    </dgm:pt>
    <dgm:pt modelId="{B5DAEB04-04A8-4231-AB78-AFB423123F13}">
      <dgm:prSet/>
      <dgm:spPr/>
      <dgm:t>
        <a:bodyPr/>
        <a:lstStyle/>
        <a:p>
          <a:r>
            <a:rPr lang="es-CL" b="1"/>
            <a:t>Minería de datos.</a:t>
          </a:r>
        </a:p>
      </dgm:t>
    </dgm:pt>
    <dgm:pt modelId="{912BCF98-AE47-450B-A5B2-FDFBD29D48DC}" type="sibTrans" cxnId="{EA484A75-A82B-4B12-A64B-FD0E324E20CE}">
      <dgm:prSet/>
      <dgm:spPr/>
      <dgm:t>
        <a:bodyPr/>
        <a:lstStyle/>
        <a:p>
          <a:endParaRPr lang="es-CL" b="1"/>
        </a:p>
      </dgm:t>
    </dgm:pt>
    <dgm:pt modelId="{4845DFA0-50E7-45D7-A394-015D3A1ADB9E}" type="parTrans" cxnId="{EA484A75-A82B-4B12-A64B-FD0E324E20CE}">
      <dgm:prSet/>
      <dgm:spPr/>
      <dgm:t>
        <a:bodyPr/>
        <a:lstStyle/>
        <a:p>
          <a:endParaRPr lang="es-CL" b="1"/>
        </a:p>
      </dgm:t>
    </dgm:pt>
    <dgm:pt modelId="{9CFDCC8F-A81C-4496-8D4B-9F2C4FA15813}">
      <dgm:prSet/>
      <dgm:spPr/>
      <dgm:t>
        <a:bodyPr/>
        <a:lstStyle/>
        <a:p>
          <a:r>
            <a:rPr lang="es-CL" b="1"/>
            <a:t>Interpretación.</a:t>
          </a:r>
        </a:p>
      </dgm:t>
    </dgm:pt>
    <dgm:pt modelId="{0EAA13F5-E66F-438E-AC94-02491A1E883F}" type="sibTrans" cxnId="{C0C4BAF2-2ED9-469E-99FF-55D19478CC66}">
      <dgm:prSet/>
      <dgm:spPr/>
      <dgm:t>
        <a:bodyPr/>
        <a:lstStyle/>
        <a:p>
          <a:endParaRPr lang="es-CL" b="1"/>
        </a:p>
      </dgm:t>
    </dgm:pt>
    <dgm:pt modelId="{0D0A2BCF-16B0-4863-9511-EBFDD63DAC11}" type="parTrans" cxnId="{C0C4BAF2-2ED9-469E-99FF-55D19478CC66}">
      <dgm:prSet/>
      <dgm:spPr/>
      <dgm:t>
        <a:bodyPr/>
        <a:lstStyle/>
        <a:p>
          <a:endParaRPr lang="es-CL" b="1"/>
        </a:p>
      </dgm:t>
    </dgm:pt>
    <dgm:pt modelId="{EC09D127-3152-40CA-8D3D-51ED6B66B07F}">
      <dgm:prSet/>
      <dgm:spPr/>
      <dgm:t>
        <a:bodyPr/>
        <a:lstStyle/>
        <a:p>
          <a:r>
            <a:rPr lang="es-CL" b="1"/>
            <a:t>Usar el conocimiento descubierto</a:t>
          </a:r>
          <a:r>
            <a:rPr lang="es-MX" b="1"/>
            <a:t>.</a:t>
          </a:r>
          <a:endParaRPr lang="es-CL" b="1"/>
        </a:p>
      </dgm:t>
    </dgm:pt>
    <dgm:pt modelId="{947CBAD7-DB40-43D3-90F8-451791378AFF}" type="sibTrans" cxnId="{2D272AD9-52D3-44B5-9E32-813B24E02216}">
      <dgm:prSet/>
      <dgm:spPr/>
      <dgm:t>
        <a:bodyPr/>
        <a:lstStyle/>
        <a:p>
          <a:endParaRPr lang="es-CL" b="1"/>
        </a:p>
      </dgm:t>
    </dgm:pt>
    <dgm:pt modelId="{316D7782-B4B0-4811-A66F-DAA680B58B1D}" type="parTrans" cxnId="{2D272AD9-52D3-44B5-9E32-813B24E02216}">
      <dgm:prSet/>
      <dgm:spPr/>
      <dgm:t>
        <a:bodyPr/>
        <a:lstStyle/>
        <a:p>
          <a:endParaRPr lang="es-CL" b="1"/>
        </a:p>
      </dgm:t>
    </dgm:pt>
    <dgm:pt modelId="{26CCC46C-BCA3-406A-893A-7AC75607D887}" type="pres">
      <dgm:prSet presAssocID="{4F75E5FD-6F64-4247-8924-20DB530F05CC}" presName="linearFlow" presStyleCnt="0">
        <dgm:presLayoutVars>
          <dgm:dir/>
          <dgm:resizeHandles val="exact"/>
        </dgm:presLayoutVars>
      </dgm:prSet>
      <dgm:spPr/>
    </dgm:pt>
    <dgm:pt modelId="{79EB6EE1-C2D5-4F36-8EAC-10B6B9EEB6CC}" type="pres">
      <dgm:prSet presAssocID="{993D0DD2-AE98-4A32-8829-F5890192EB34}" presName="composite" presStyleCnt="0"/>
      <dgm:spPr/>
    </dgm:pt>
    <dgm:pt modelId="{0362EC3E-262A-4A4F-AA86-17407C096E12}" type="pres">
      <dgm:prSet presAssocID="{993D0DD2-AE98-4A32-8829-F5890192EB34}" presName="imgShp" presStyleLbl="fgImgPlace1" presStyleIdx="0" presStyleCnt="6" custLinFactNeighborX="-4995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nsignia 1 con relleno sólido"/>
        </a:ext>
      </dgm:extLst>
    </dgm:pt>
    <dgm:pt modelId="{2CF7A344-F599-4C41-AFE8-D5479A32B272}" type="pres">
      <dgm:prSet presAssocID="{993D0DD2-AE98-4A32-8829-F5890192EB34}" presName="txShp" presStyleLbl="node1" presStyleIdx="0" presStyleCnt="6">
        <dgm:presLayoutVars>
          <dgm:bulletEnabled val="1"/>
        </dgm:presLayoutVars>
      </dgm:prSet>
      <dgm:spPr/>
    </dgm:pt>
    <dgm:pt modelId="{D998CED5-E5E6-4A7B-AADB-C58254CA09F2}" type="pres">
      <dgm:prSet presAssocID="{20D45915-ACF1-41DD-93D5-1946A2DF4EE7}" presName="spacing" presStyleCnt="0"/>
      <dgm:spPr/>
    </dgm:pt>
    <dgm:pt modelId="{2D289557-D678-4895-88EE-7C7BB3ED605F}" type="pres">
      <dgm:prSet presAssocID="{7E7A530B-4444-4945-A819-FF88500AF966}" presName="composite" presStyleCnt="0"/>
      <dgm:spPr/>
    </dgm:pt>
    <dgm:pt modelId="{34D9EF07-1590-43AB-90D2-BAB480D98B25}" type="pres">
      <dgm:prSet presAssocID="{7E7A530B-4444-4945-A819-FF88500AF966}" presName="imgShp" presStyleLbl="fgImgPlace1" presStyleIdx="1" presStyleCnt="6" custLinFactNeighborX="-49952"/>
      <dgm:spPr>
        <a:xfrm>
          <a:off x="1112248" y="833955"/>
          <a:ext cx="639830" cy="639830"/>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rgbClr val="4472C4">
              <a:shade val="80000"/>
              <a:hueOff val="0"/>
              <a:satOff val="0"/>
              <a:lumOff val="0"/>
              <a:alphaOff val="0"/>
            </a:srgbClr>
          </a:solidFill>
          <a:prstDash val="solid"/>
          <a:miter lim="800000"/>
        </a:ln>
        <a:effectLst/>
      </dgm:spPr>
      <dgm:extLst>
        <a:ext uri="{E40237B7-FDA0-4F09-8148-C483321AD2D9}">
          <dgm14:cNvPr xmlns:dgm14="http://schemas.microsoft.com/office/drawing/2010/diagram" id="0" name="" descr="Insignia con relleno sólido"/>
        </a:ext>
      </dgm:extLst>
    </dgm:pt>
    <dgm:pt modelId="{883A0272-B72B-4540-9893-6563620A6BCB}" type="pres">
      <dgm:prSet presAssocID="{7E7A530B-4444-4945-A819-FF88500AF966}" presName="txShp" presStyleLbl="node1" presStyleIdx="1" presStyleCnt="6">
        <dgm:presLayoutVars>
          <dgm:bulletEnabled val="1"/>
        </dgm:presLayoutVars>
      </dgm:prSet>
      <dgm:spPr/>
    </dgm:pt>
    <dgm:pt modelId="{2D92B254-EFA4-4D2A-897B-74A2197EEFD3}" type="pres">
      <dgm:prSet presAssocID="{D863EEDB-E47E-4196-A354-9F3A420F1009}" presName="spacing" presStyleCnt="0"/>
      <dgm:spPr/>
    </dgm:pt>
    <dgm:pt modelId="{3CAF8817-5626-4E37-8AA7-25E5030B49FA}" type="pres">
      <dgm:prSet presAssocID="{DE5F8EF1-EF4C-47CF-8E8D-EF5AC865E185}" presName="composite" presStyleCnt="0"/>
      <dgm:spPr/>
    </dgm:pt>
    <dgm:pt modelId="{2B3E551C-95A8-48EE-961E-B21E1F6FCCF7}" type="pres">
      <dgm:prSet presAssocID="{DE5F8EF1-EF4C-47CF-8E8D-EF5AC865E185}" presName="imgShp" presStyleLbl="fgImgPlace1" presStyleIdx="2" presStyleCnt="6" custLinFactNeighborX="-4988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nsignia 3 con relleno sólido"/>
        </a:ext>
      </dgm:extLst>
    </dgm:pt>
    <dgm:pt modelId="{69DEDA0F-8E24-45C3-A1F6-B700DA206549}" type="pres">
      <dgm:prSet presAssocID="{DE5F8EF1-EF4C-47CF-8E8D-EF5AC865E185}" presName="txShp" presStyleLbl="node1" presStyleIdx="2" presStyleCnt="6">
        <dgm:presLayoutVars>
          <dgm:bulletEnabled val="1"/>
        </dgm:presLayoutVars>
      </dgm:prSet>
      <dgm:spPr/>
    </dgm:pt>
    <dgm:pt modelId="{6A07CB15-460C-4098-A441-901F5B8091E7}" type="pres">
      <dgm:prSet presAssocID="{3361E2B4-AD0A-497F-96B8-5236715D158E}" presName="spacing" presStyleCnt="0"/>
      <dgm:spPr/>
    </dgm:pt>
    <dgm:pt modelId="{3D7D9CC7-5414-4C20-B2D3-6CA3603E2263}" type="pres">
      <dgm:prSet presAssocID="{B5DAEB04-04A8-4231-AB78-AFB423123F13}" presName="composite" presStyleCnt="0"/>
      <dgm:spPr/>
    </dgm:pt>
    <dgm:pt modelId="{92783498-A53F-46A2-98CD-B9B06CC6948C}" type="pres">
      <dgm:prSet presAssocID="{B5DAEB04-04A8-4231-AB78-AFB423123F13}" presName="imgShp" presStyleLbl="fgImgPlace1" presStyleIdx="3" presStyleCnt="6" custLinFactNeighborX="-49885" custLinFactNeighborY="356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nsignia 4 con relleno sólido"/>
        </a:ext>
      </dgm:extLst>
    </dgm:pt>
    <dgm:pt modelId="{0DAC4D93-F91B-4ACC-877B-737BE1EA25DF}" type="pres">
      <dgm:prSet presAssocID="{B5DAEB04-04A8-4231-AB78-AFB423123F13}" presName="txShp" presStyleLbl="node1" presStyleIdx="3" presStyleCnt="6">
        <dgm:presLayoutVars>
          <dgm:bulletEnabled val="1"/>
        </dgm:presLayoutVars>
      </dgm:prSet>
      <dgm:spPr/>
    </dgm:pt>
    <dgm:pt modelId="{A3D6908A-A246-4CF7-A81D-B2B0E295A39C}" type="pres">
      <dgm:prSet presAssocID="{912BCF98-AE47-450B-A5B2-FDFBD29D48DC}" presName="spacing" presStyleCnt="0"/>
      <dgm:spPr/>
    </dgm:pt>
    <dgm:pt modelId="{E5A1048B-B65A-4B63-916B-8BD82D72D544}" type="pres">
      <dgm:prSet presAssocID="{9CFDCC8F-A81C-4496-8D4B-9F2C4FA15813}" presName="composite" presStyleCnt="0"/>
      <dgm:spPr/>
    </dgm:pt>
    <dgm:pt modelId="{D8957FC2-54D3-49E9-A91D-DDB1591F25E7}" type="pres">
      <dgm:prSet presAssocID="{9CFDCC8F-A81C-4496-8D4B-9F2C4FA15813}" presName="imgShp" presStyleLbl="fgImgPlace1" presStyleIdx="4" presStyleCnt="6" custLinFactNeighborX="-5173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Insignia 5 con relleno sólido"/>
        </a:ext>
      </dgm:extLst>
    </dgm:pt>
    <dgm:pt modelId="{26835037-A5C1-48B7-8974-F5A4A2F5F89D}" type="pres">
      <dgm:prSet presAssocID="{9CFDCC8F-A81C-4496-8D4B-9F2C4FA15813}" presName="txShp" presStyleLbl="node1" presStyleIdx="4" presStyleCnt="6">
        <dgm:presLayoutVars>
          <dgm:bulletEnabled val="1"/>
        </dgm:presLayoutVars>
      </dgm:prSet>
      <dgm:spPr/>
    </dgm:pt>
    <dgm:pt modelId="{0F636E25-7104-429D-81F7-F1202FB877E1}" type="pres">
      <dgm:prSet presAssocID="{0EAA13F5-E66F-438E-AC94-02491A1E883F}" presName="spacing" presStyleCnt="0"/>
      <dgm:spPr/>
    </dgm:pt>
    <dgm:pt modelId="{5F3922A5-005F-4797-965A-05A5EF4845D0}" type="pres">
      <dgm:prSet presAssocID="{EC09D127-3152-40CA-8D3D-51ED6B66B07F}" presName="composite" presStyleCnt="0"/>
      <dgm:spPr/>
    </dgm:pt>
    <dgm:pt modelId="{0D9749E7-1148-408E-9B88-3F8AF47F343E}" type="pres">
      <dgm:prSet presAssocID="{EC09D127-3152-40CA-8D3D-51ED6B66B07F}" presName="imgShp" presStyleLbl="fgImgPlace1" presStyleIdx="5" presStyleCnt="6" custLinFactNeighborX="-49952"/>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Insignia 6 con relleno sólido"/>
        </a:ext>
      </dgm:extLst>
    </dgm:pt>
    <dgm:pt modelId="{0839219B-CDCF-4125-AF40-276EEB3CE886}" type="pres">
      <dgm:prSet presAssocID="{EC09D127-3152-40CA-8D3D-51ED6B66B07F}" presName="txShp" presStyleLbl="node1" presStyleIdx="5" presStyleCnt="6">
        <dgm:presLayoutVars>
          <dgm:bulletEnabled val="1"/>
        </dgm:presLayoutVars>
      </dgm:prSet>
      <dgm:spPr/>
    </dgm:pt>
  </dgm:ptLst>
  <dgm:cxnLst>
    <dgm:cxn modelId="{479BA124-2C7F-4197-B792-5B870C68B0E7}" type="presOf" srcId="{9CFDCC8F-A81C-4496-8D4B-9F2C4FA15813}" destId="{26835037-A5C1-48B7-8974-F5A4A2F5F89D}" srcOrd="0" destOrd="0" presId="urn:microsoft.com/office/officeart/2005/8/layout/vList3"/>
    <dgm:cxn modelId="{7EE54633-DB49-4EB4-98C9-BE6E7A1EBD67}" type="presOf" srcId="{EC09D127-3152-40CA-8D3D-51ED6B66B07F}" destId="{0839219B-CDCF-4125-AF40-276EEB3CE886}" srcOrd="0" destOrd="0" presId="urn:microsoft.com/office/officeart/2005/8/layout/vList3"/>
    <dgm:cxn modelId="{5C8F7D66-A75D-4127-B887-DF78280B15CF}" srcId="{4F75E5FD-6F64-4247-8924-20DB530F05CC}" destId="{DE5F8EF1-EF4C-47CF-8E8D-EF5AC865E185}" srcOrd="2" destOrd="0" parTransId="{FEB274AD-E1E6-4CC3-A053-9DF45850229B}" sibTransId="{3361E2B4-AD0A-497F-96B8-5236715D158E}"/>
    <dgm:cxn modelId="{EA484A75-A82B-4B12-A64B-FD0E324E20CE}" srcId="{4F75E5FD-6F64-4247-8924-20DB530F05CC}" destId="{B5DAEB04-04A8-4231-AB78-AFB423123F13}" srcOrd="3" destOrd="0" parTransId="{4845DFA0-50E7-45D7-A394-015D3A1ADB9E}" sibTransId="{912BCF98-AE47-450B-A5B2-FDFBD29D48DC}"/>
    <dgm:cxn modelId="{474CBA84-BD21-4F38-8260-A5F3D8E16218}" srcId="{4F75E5FD-6F64-4247-8924-20DB530F05CC}" destId="{7E7A530B-4444-4945-A819-FF88500AF966}" srcOrd="1" destOrd="0" parTransId="{BD266081-6ABC-4142-B911-16EE794505E0}" sibTransId="{D863EEDB-E47E-4196-A354-9F3A420F1009}"/>
    <dgm:cxn modelId="{CC0DD988-30F7-4C6C-9349-15696884C971}" type="presOf" srcId="{993D0DD2-AE98-4A32-8829-F5890192EB34}" destId="{2CF7A344-F599-4C41-AFE8-D5479A32B272}" srcOrd="0" destOrd="0" presId="urn:microsoft.com/office/officeart/2005/8/layout/vList3"/>
    <dgm:cxn modelId="{35B8168E-3515-4AB2-8FB7-A6066408931E}" type="presOf" srcId="{DE5F8EF1-EF4C-47CF-8E8D-EF5AC865E185}" destId="{69DEDA0F-8E24-45C3-A1F6-B700DA206549}" srcOrd="0" destOrd="0" presId="urn:microsoft.com/office/officeart/2005/8/layout/vList3"/>
    <dgm:cxn modelId="{A7B55BA4-5E1C-4F32-A148-8156FC1696B4}" type="presOf" srcId="{4F75E5FD-6F64-4247-8924-20DB530F05CC}" destId="{26CCC46C-BCA3-406A-893A-7AC75607D887}" srcOrd="0" destOrd="0" presId="urn:microsoft.com/office/officeart/2005/8/layout/vList3"/>
    <dgm:cxn modelId="{72607ED5-70BB-454A-9AF1-7764E75DD113}" type="presOf" srcId="{7E7A530B-4444-4945-A819-FF88500AF966}" destId="{883A0272-B72B-4540-9893-6563620A6BCB}" srcOrd="0" destOrd="0" presId="urn:microsoft.com/office/officeart/2005/8/layout/vList3"/>
    <dgm:cxn modelId="{2D272AD9-52D3-44B5-9E32-813B24E02216}" srcId="{4F75E5FD-6F64-4247-8924-20DB530F05CC}" destId="{EC09D127-3152-40CA-8D3D-51ED6B66B07F}" srcOrd="5" destOrd="0" parTransId="{316D7782-B4B0-4811-A66F-DAA680B58B1D}" sibTransId="{947CBAD7-DB40-43D3-90F8-451791378AFF}"/>
    <dgm:cxn modelId="{AEF7ADDC-D9CB-49F1-A1B3-4FE3179F03B0}" type="presOf" srcId="{B5DAEB04-04A8-4231-AB78-AFB423123F13}" destId="{0DAC4D93-F91B-4ACC-877B-737BE1EA25DF}" srcOrd="0" destOrd="0" presId="urn:microsoft.com/office/officeart/2005/8/layout/vList3"/>
    <dgm:cxn modelId="{61EB3CE2-60E3-415E-995F-857DAD03705F}" srcId="{4F75E5FD-6F64-4247-8924-20DB530F05CC}" destId="{993D0DD2-AE98-4A32-8829-F5890192EB34}" srcOrd="0" destOrd="0" parTransId="{FEB21A94-3BA7-4E5D-8B31-39F84C51DAF4}" sibTransId="{20D45915-ACF1-41DD-93D5-1946A2DF4EE7}"/>
    <dgm:cxn modelId="{C0C4BAF2-2ED9-469E-99FF-55D19478CC66}" srcId="{4F75E5FD-6F64-4247-8924-20DB530F05CC}" destId="{9CFDCC8F-A81C-4496-8D4B-9F2C4FA15813}" srcOrd="4" destOrd="0" parTransId="{0D0A2BCF-16B0-4863-9511-EBFDD63DAC11}" sibTransId="{0EAA13F5-E66F-438E-AC94-02491A1E883F}"/>
    <dgm:cxn modelId="{A203AE42-ED03-4D6F-BCBB-D25C8C3EFF46}" type="presParOf" srcId="{26CCC46C-BCA3-406A-893A-7AC75607D887}" destId="{79EB6EE1-C2D5-4F36-8EAC-10B6B9EEB6CC}" srcOrd="0" destOrd="0" presId="urn:microsoft.com/office/officeart/2005/8/layout/vList3"/>
    <dgm:cxn modelId="{B17E91C0-2185-41EA-906B-D2CD3159FD2F}" type="presParOf" srcId="{79EB6EE1-C2D5-4F36-8EAC-10B6B9EEB6CC}" destId="{0362EC3E-262A-4A4F-AA86-17407C096E12}" srcOrd="0" destOrd="0" presId="urn:microsoft.com/office/officeart/2005/8/layout/vList3"/>
    <dgm:cxn modelId="{42B5D8FB-7AE7-4BEB-B5DD-A1091FA8AFE6}" type="presParOf" srcId="{79EB6EE1-C2D5-4F36-8EAC-10B6B9EEB6CC}" destId="{2CF7A344-F599-4C41-AFE8-D5479A32B272}" srcOrd="1" destOrd="0" presId="urn:microsoft.com/office/officeart/2005/8/layout/vList3"/>
    <dgm:cxn modelId="{96ABD21E-2F7F-4712-B38B-A9187D140CCB}" type="presParOf" srcId="{26CCC46C-BCA3-406A-893A-7AC75607D887}" destId="{D998CED5-E5E6-4A7B-AADB-C58254CA09F2}" srcOrd="1" destOrd="0" presId="urn:microsoft.com/office/officeart/2005/8/layout/vList3"/>
    <dgm:cxn modelId="{3DBF4CD4-5FF4-4701-8D4C-FA5782C4D4F3}" type="presParOf" srcId="{26CCC46C-BCA3-406A-893A-7AC75607D887}" destId="{2D289557-D678-4895-88EE-7C7BB3ED605F}" srcOrd="2" destOrd="0" presId="urn:microsoft.com/office/officeart/2005/8/layout/vList3"/>
    <dgm:cxn modelId="{F5753831-E5AB-48DA-BF36-0610A6CE92A7}" type="presParOf" srcId="{2D289557-D678-4895-88EE-7C7BB3ED605F}" destId="{34D9EF07-1590-43AB-90D2-BAB480D98B25}" srcOrd="0" destOrd="0" presId="urn:microsoft.com/office/officeart/2005/8/layout/vList3"/>
    <dgm:cxn modelId="{D73B3B6D-3FB3-47C9-92FE-22A872A3DF1D}" type="presParOf" srcId="{2D289557-D678-4895-88EE-7C7BB3ED605F}" destId="{883A0272-B72B-4540-9893-6563620A6BCB}" srcOrd="1" destOrd="0" presId="urn:microsoft.com/office/officeart/2005/8/layout/vList3"/>
    <dgm:cxn modelId="{5E5C4F4F-B115-498D-92AA-ED7C15F38B1F}" type="presParOf" srcId="{26CCC46C-BCA3-406A-893A-7AC75607D887}" destId="{2D92B254-EFA4-4D2A-897B-74A2197EEFD3}" srcOrd="3" destOrd="0" presId="urn:microsoft.com/office/officeart/2005/8/layout/vList3"/>
    <dgm:cxn modelId="{D1EC10DD-57AA-4C72-919A-4D080752468E}" type="presParOf" srcId="{26CCC46C-BCA3-406A-893A-7AC75607D887}" destId="{3CAF8817-5626-4E37-8AA7-25E5030B49FA}" srcOrd="4" destOrd="0" presId="urn:microsoft.com/office/officeart/2005/8/layout/vList3"/>
    <dgm:cxn modelId="{18111CD3-5EB1-45D9-B8B2-8A9F6E4B014C}" type="presParOf" srcId="{3CAF8817-5626-4E37-8AA7-25E5030B49FA}" destId="{2B3E551C-95A8-48EE-961E-B21E1F6FCCF7}" srcOrd="0" destOrd="0" presId="urn:microsoft.com/office/officeart/2005/8/layout/vList3"/>
    <dgm:cxn modelId="{30E72B88-34F9-48A8-A1DF-4D2A39EF716B}" type="presParOf" srcId="{3CAF8817-5626-4E37-8AA7-25E5030B49FA}" destId="{69DEDA0F-8E24-45C3-A1F6-B700DA206549}" srcOrd="1" destOrd="0" presId="urn:microsoft.com/office/officeart/2005/8/layout/vList3"/>
    <dgm:cxn modelId="{1226DCFE-3844-4526-B22C-1D3E1A46304E}" type="presParOf" srcId="{26CCC46C-BCA3-406A-893A-7AC75607D887}" destId="{6A07CB15-460C-4098-A441-901F5B8091E7}" srcOrd="5" destOrd="0" presId="urn:microsoft.com/office/officeart/2005/8/layout/vList3"/>
    <dgm:cxn modelId="{3137F276-3578-4638-A152-1E5AF7638A4A}" type="presParOf" srcId="{26CCC46C-BCA3-406A-893A-7AC75607D887}" destId="{3D7D9CC7-5414-4C20-B2D3-6CA3603E2263}" srcOrd="6" destOrd="0" presId="urn:microsoft.com/office/officeart/2005/8/layout/vList3"/>
    <dgm:cxn modelId="{AF084C10-7FAD-4CFE-BE6F-8ECB50014921}" type="presParOf" srcId="{3D7D9CC7-5414-4C20-B2D3-6CA3603E2263}" destId="{92783498-A53F-46A2-98CD-B9B06CC6948C}" srcOrd="0" destOrd="0" presId="urn:microsoft.com/office/officeart/2005/8/layout/vList3"/>
    <dgm:cxn modelId="{EE081AF5-AF49-41FC-B9D5-9DB2F493E61D}" type="presParOf" srcId="{3D7D9CC7-5414-4C20-B2D3-6CA3603E2263}" destId="{0DAC4D93-F91B-4ACC-877B-737BE1EA25DF}" srcOrd="1" destOrd="0" presId="urn:microsoft.com/office/officeart/2005/8/layout/vList3"/>
    <dgm:cxn modelId="{6C0F9EFF-3D6E-434F-A912-21EFAA741C59}" type="presParOf" srcId="{26CCC46C-BCA3-406A-893A-7AC75607D887}" destId="{A3D6908A-A246-4CF7-A81D-B2B0E295A39C}" srcOrd="7" destOrd="0" presId="urn:microsoft.com/office/officeart/2005/8/layout/vList3"/>
    <dgm:cxn modelId="{EDDFC5AF-F0BF-4794-A717-97F0C8E48ED1}" type="presParOf" srcId="{26CCC46C-BCA3-406A-893A-7AC75607D887}" destId="{E5A1048B-B65A-4B63-916B-8BD82D72D544}" srcOrd="8" destOrd="0" presId="urn:microsoft.com/office/officeart/2005/8/layout/vList3"/>
    <dgm:cxn modelId="{0871E651-909A-4625-9CC7-6BE814C0A928}" type="presParOf" srcId="{E5A1048B-B65A-4B63-916B-8BD82D72D544}" destId="{D8957FC2-54D3-49E9-A91D-DDB1591F25E7}" srcOrd="0" destOrd="0" presId="urn:microsoft.com/office/officeart/2005/8/layout/vList3"/>
    <dgm:cxn modelId="{DF6BB7B1-E1D2-4862-9EA7-6CAF6DFE2048}" type="presParOf" srcId="{E5A1048B-B65A-4B63-916B-8BD82D72D544}" destId="{26835037-A5C1-48B7-8974-F5A4A2F5F89D}" srcOrd="1" destOrd="0" presId="urn:microsoft.com/office/officeart/2005/8/layout/vList3"/>
    <dgm:cxn modelId="{E2A346C8-70A3-4248-8A76-ADCE902CB0A7}" type="presParOf" srcId="{26CCC46C-BCA3-406A-893A-7AC75607D887}" destId="{0F636E25-7104-429D-81F7-F1202FB877E1}" srcOrd="9" destOrd="0" presId="urn:microsoft.com/office/officeart/2005/8/layout/vList3"/>
    <dgm:cxn modelId="{C32CC79C-95B0-47B4-B460-B86BA9C993C3}" type="presParOf" srcId="{26CCC46C-BCA3-406A-893A-7AC75607D887}" destId="{5F3922A5-005F-4797-965A-05A5EF4845D0}" srcOrd="10" destOrd="0" presId="urn:microsoft.com/office/officeart/2005/8/layout/vList3"/>
    <dgm:cxn modelId="{F3FE74BE-C7F5-4F10-AB70-1415EDB018C6}" type="presParOf" srcId="{5F3922A5-005F-4797-965A-05A5EF4845D0}" destId="{0D9749E7-1148-408E-9B88-3F8AF47F343E}" srcOrd="0" destOrd="0" presId="urn:microsoft.com/office/officeart/2005/8/layout/vList3"/>
    <dgm:cxn modelId="{0B803C87-FBAE-496E-8A89-FB9A39538FC3}" type="presParOf" srcId="{5F3922A5-005F-4797-965A-05A5EF4845D0}" destId="{0839219B-CDCF-4125-AF40-276EEB3CE886}"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75E5FD-6F64-4247-8924-20DB530F05CC}"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s-CL"/>
        </a:p>
      </dgm:t>
    </dgm:pt>
    <dgm:pt modelId="{DC2C0E84-6AB9-4220-86A5-ED2E4B015973}">
      <dgm:prSet/>
      <dgm:spPr/>
      <dgm:t>
        <a:bodyPr/>
        <a:lstStyle/>
        <a:p>
          <a:r>
            <a:rPr lang="es-MX"/>
            <a:t>467 estudiantes clasificados</a:t>
          </a:r>
          <a:endParaRPr lang="es-CL"/>
        </a:p>
      </dgm:t>
    </dgm:pt>
    <dgm:pt modelId="{AC87E9F9-7131-4225-A88A-BBD91FA1B21A}" type="parTrans" cxnId="{32B77210-5CA3-4363-9B9F-49DB4C99A9FB}">
      <dgm:prSet/>
      <dgm:spPr/>
      <dgm:t>
        <a:bodyPr/>
        <a:lstStyle/>
        <a:p>
          <a:endParaRPr lang="es-CL"/>
        </a:p>
      </dgm:t>
    </dgm:pt>
    <dgm:pt modelId="{1D1C2F32-A293-43FA-95DE-26293765721B}" type="sibTrans" cxnId="{32B77210-5CA3-4363-9B9F-49DB4C99A9FB}">
      <dgm:prSet/>
      <dgm:spPr/>
      <dgm:t>
        <a:bodyPr/>
        <a:lstStyle/>
        <a:p>
          <a:endParaRPr lang="es-CL"/>
        </a:p>
      </dgm:t>
    </dgm:pt>
    <dgm:pt modelId="{7E7A530B-4444-4945-A819-FF88500AF966}">
      <dgm:prSet/>
      <dgm:spPr/>
      <dgm:t>
        <a:bodyPr/>
        <a:lstStyle/>
        <a:p>
          <a:r>
            <a:rPr lang="es-MX"/>
            <a:t>32 atributos considerados redundantes.</a:t>
          </a:r>
          <a:endParaRPr lang="es-CL"/>
        </a:p>
      </dgm:t>
    </dgm:pt>
    <dgm:pt modelId="{BD266081-6ABC-4142-B911-16EE794505E0}" type="parTrans" cxnId="{474CBA84-BD21-4F38-8260-A5F3D8E16218}">
      <dgm:prSet/>
      <dgm:spPr/>
      <dgm:t>
        <a:bodyPr/>
        <a:lstStyle/>
        <a:p>
          <a:endParaRPr lang="es-CL"/>
        </a:p>
      </dgm:t>
    </dgm:pt>
    <dgm:pt modelId="{D863EEDB-E47E-4196-A354-9F3A420F1009}" type="sibTrans" cxnId="{474CBA84-BD21-4F38-8260-A5F3D8E16218}">
      <dgm:prSet/>
      <dgm:spPr/>
      <dgm:t>
        <a:bodyPr/>
        <a:lstStyle/>
        <a:p>
          <a:endParaRPr lang="es-CL"/>
        </a:p>
      </dgm:t>
    </dgm:pt>
    <dgm:pt modelId="{DE5F8EF1-EF4C-47CF-8E8D-EF5AC865E185}">
      <dgm:prSet/>
      <dgm:spPr/>
      <dgm:t>
        <a:bodyPr/>
        <a:lstStyle/>
        <a:p>
          <a:r>
            <a:rPr lang="es-MX"/>
            <a:t>48 atributos utilizables ahora llamados variables.</a:t>
          </a:r>
          <a:endParaRPr lang="es-CL"/>
        </a:p>
      </dgm:t>
    </dgm:pt>
    <dgm:pt modelId="{FEB274AD-E1E6-4CC3-A053-9DF45850229B}" type="parTrans" cxnId="{5C8F7D66-A75D-4127-B887-DF78280B15CF}">
      <dgm:prSet/>
      <dgm:spPr/>
      <dgm:t>
        <a:bodyPr/>
        <a:lstStyle/>
        <a:p>
          <a:endParaRPr lang="es-CL"/>
        </a:p>
      </dgm:t>
    </dgm:pt>
    <dgm:pt modelId="{3361E2B4-AD0A-497F-96B8-5236715D158E}" type="sibTrans" cxnId="{5C8F7D66-A75D-4127-B887-DF78280B15CF}">
      <dgm:prSet/>
      <dgm:spPr/>
      <dgm:t>
        <a:bodyPr/>
        <a:lstStyle/>
        <a:p>
          <a:endParaRPr lang="es-CL"/>
        </a:p>
      </dgm:t>
    </dgm:pt>
    <dgm:pt modelId="{D0D01762-2762-4EC4-80E0-87D60615D631}">
      <dgm:prSet/>
      <dgm:spPr/>
      <dgm:t>
        <a:bodyPr/>
        <a:lstStyle/>
        <a:p>
          <a:r>
            <a:rPr lang="es-MX"/>
            <a:t>Cerca de la mitad (40,26%) corresponde a estudiantes de Ing. Civil Industrial.</a:t>
          </a:r>
          <a:endParaRPr lang="es-CL"/>
        </a:p>
      </dgm:t>
    </dgm:pt>
    <dgm:pt modelId="{7BE28683-010A-4116-AB1B-13E2A334BE0C}" type="parTrans" cxnId="{9017A338-0695-4EF8-9077-D994C8D05554}">
      <dgm:prSet/>
      <dgm:spPr/>
      <dgm:t>
        <a:bodyPr/>
        <a:lstStyle/>
        <a:p>
          <a:endParaRPr lang="es-CL"/>
        </a:p>
      </dgm:t>
    </dgm:pt>
    <dgm:pt modelId="{DF621B47-81DD-49D0-9DC6-CF590D007C2D}" type="sibTrans" cxnId="{9017A338-0695-4EF8-9077-D994C8D05554}">
      <dgm:prSet/>
      <dgm:spPr/>
      <dgm:t>
        <a:bodyPr/>
        <a:lstStyle/>
        <a:p>
          <a:endParaRPr lang="es-CL"/>
        </a:p>
      </dgm:t>
    </dgm:pt>
    <dgm:pt modelId="{C8750E1E-D4BF-4C75-8844-AA3EFD2CB8D7}">
      <dgm:prSet/>
      <dgm:spPr/>
      <dgm:t>
        <a:bodyPr/>
        <a:lstStyle/>
        <a:p>
          <a:r>
            <a:rPr lang="es-MX" b="1"/>
            <a:t>Índice de reprobación bajo (10.49%)</a:t>
          </a:r>
          <a:endParaRPr lang="es-CL" b="1"/>
        </a:p>
      </dgm:t>
    </dgm:pt>
    <dgm:pt modelId="{1DEB4E06-DE03-4148-A125-6704D61CCF89}" type="parTrans" cxnId="{9446A326-68FE-4407-A3E6-D54FA47A726C}">
      <dgm:prSet/>
      <dgm:spPr/>
      <dgm:t>
        <a:bodyPr/>
        <a:lstStyle/>
        <a:p>
          <a:endParaRPr lang="es-CL"/>
        </a:p>
      </dgm:t>
    </dgm:pt>
    <dgm:pt modelId="{A7E94815-4A7D-4F4D-8C12-CF115B345E92}" type="sibTrans" cxnId="{9446A326-68FE-4407-A3E6-D54FA47A726C}">
      <dgm:prSet/>
      <dgm:spPr/>
      <dgm:t>
        <a:bodyPr/>
        <a:lstStyle/>
        <a:p>
          <a:endParaRPr lang="es-CL"/>
        </a:p>
      </dgm:t>
    </dgm:pt>
    <dgm:pt modelId="{CB681CFA-0E7A-434D-A691-FA4C6C7C1D5A}">
      <dgm:prSet/>
      <dgm:spPr/>
      <dgm:t>
        <a:bodyPr/>
        <a:lstStyle/>
        <a:p>
          <a:r>
            <a:rPr lang="es-MX"/>
            <a:t>80 atributos totales.</a:t>
          </a:r>
          <a:endParaRPr lang="es-CL"/>
        </a:p>
      </dgm:t>
    </dgm:pt>
    <dgm:pt modelId="{48232C63-DBDA-447E-A309-6BFE052ED4FB}" type="parTrans" cxnId="{02D5A69D-0321-47BD-B4AC-6FC065D5168B}">
      <dgm:prSet/>
      <dgm:spPr/>
      <dgm:t>
        <a:bodyPr/>
        <a:lstStyle/>
        <a:p>
          <a:endParaRPr lang="es-CL"/>
        </a:p>
      </dgm:t>
    </dgm:pt>
    <dgm:pt modelId="{2B6C8321-E00F-4E6E-A90D-D2A250063466}" type="sibTrans" cxnId="{02D5A69D-0321-47BD-B4AC-6FC065D5168B}">
      <dgm:prSet/>
      <dgm:spPr/>
      <dgm:t>
        <a:bodyPr/>
        <a:lstStyle/>
        <a:p>
          <a:endParaRPr lang="es-CL"/>
        </a:p>
      </dgm:t>
    </dgm:pt>
    <dgm:pt modelId="{1FD84086-039F-4196-8B37-C03A586F4802}">
      <dgm:prSet/>
      <dgm:spPr/>
      <dgm:t>
        <a:bodyPr/>
        <a:lstStyle/>
        <a:p>
          <a:r>
            <a:rPr lang="es-MX"/>
            <a:t>Datos destacables</a:t>
          </a:r>
          <a:endParaRPr lang="es-CL"/>
        </a:p>
      </dgm:t>
    </dgm:pt>
    <dgm:pt modelId="{A5998AF8-4B74-4F29-A860-4D3194FD8A25}" type="parTrans" cxnId="{B9E6F8F1-B26F-4972-9A90-D70424EE0E8E}">
      <dgm:prSet/>
      <dgm:spPr/>
      <dgm:t>
        <a:bodyPr/>
        <a:lstStyle/>
        <a:p>
          <a:endParaRPr lang="es-CL"/>
        </a:p>
      </dgm:t>
    </dgm:pt>
    <dgm:pt modelId="{CCD664F4-7718-40E9-A89F-87BB3E654F88}" type="sibTrans" cxnId="{B9E6F8F1-B26F-4972-9A90-D70424EE0E8E}">
      <dgm:prSet/>
      <dgm:spPr/>
      <dgm:t>
        <a:bodyPr/>
        <a:lstStyle/>
        <a:p>
          <a:endParaRPr lang="es-CL"/>
        </a:p>
      </dgm:t>
    </dgm:pt>
    <dgm:pt modelId="{81EA78D9-4B92-4BCE-95B8-F50E53112D41}" type="pres">
      <dgm:prSet presAssocID="{4F75E5FD-6F64-4247-8924-20DB530F05CC}" presName="linear" presStyleCnt="0">
        <dgm:presLayoutVars>
          <dgm:animLvl val="lvl"/>
          <dgm:resizeHandles val="exact"/>
        </dgm:presLayoutVars>
      </dgm:prSet>
      <dgm:spPr/>
    </dgm:pt>
    <dgm:pt modelId="{EDA99036-DF93-4DE3-8D75-799E6AD58F49}" type="pres">
      <dgm:prSet presAssocID="{DC2C0E84-6AB9-4220-86A5-ED2E4B015973}" presName="parentText" presStyleLbl="node1" presStyleIdx="0" presStyleCnt="2">
        <dgm:presLayoutVars>
          <dgm:chMax val="0"/>
          <dgm:bulletEnabled val="1"/>
        </dgm:presLayoutVars>
      </dgm:prSet>
      <dgm:spPr/>
    </dgm:pt>
    <dgm:pt modelId="{81D4ACDD-414F-48F5-B0E1-7B08F60BE1F7}" type="pres">
      <dgm:prSet presAssocID="{DC2C0E84-6AB9-4220-86A5-ED2E4B015973}" presName="childText" presStyleLbl="revTx" presStyleIdx="0" presStyleCnt="2">
        <dgm:presLayoutVars>
          <dgm:bulletEnabled val="1"/>
        </dgm:presLayoutVars>
      </dgm:prSet>
      <dgm:spPr/>
    </dgm:pt>
    <dgm:pt modelId="{BD17DDF0-E7CF-4885-B5D4-FFC7B418E54A}" type="pres">
      <dgm:prSet presAssocID="{1FD84086-039F-4196-8B37-C03A586F4802}" presName="parentText" presStyleLbl="node1" presStyleIdx="1" presStyleCnt="2">
        <dgm:presLayoutVars>
          <dgm:chMax val="0"/>
          <dgm:bulletEnabled val="1"/>
        </dgm:presLayoutVars>
      </dgm:prSet>
      <dgm:spPr/>
    </dgm:pt>
    <dgm:pt modelId="{8C94B8E7-642F-4CB8-A006-8D05D55950F4}" type="pres">
      <dgm:prSet presAssocID="{1FD84086-039F-4196-8B37-C03A586F4802}" presName="childText" presStyleLbl="revTx" presStyleIdx="1" presStyleCnt="2">
        <dgm:presLayoutVars>
          <dgm:bulletEnabled val="1"/>
        </dgm:presLayoutVars>
      </dgm:prSet>
      <dgm:spPr/>
    </dgm:pt>
  </dgm:ptLst>
  <dgm:cxnLst>
    <dgm:cxn modelId="{BD113C10-E59D-496B-9C95-B26A57A2E0D8}" type="presOf" srcId="{D0D01762-2762-4EC4-80E0-87D60615D631}" destId="{8C94B8E7-642F-4CB8-A006-8D05D55950F4}" srcOrd="0" destOrd="0" presId="urn:microsoft.com/office/officeart/2005/8/layout/vList2"/>
    <dgm:cxn modelId="{32B77210-5CA3-4363-9B9F-49DB4C99A9FB}" srcId="{4F75E5FD-6F64-4247-8924-20DB530F05CC}" destId="{DC2C0E84-6AB9-4220-86A5-ED2E4B015973}" srcOrd="0" destOrd="0" parTransId="{AC87E9F9-7131-4225-A88A-BBD91FA1B21A}" sibTransId="{1D1C2F32-A293-43FA-95DE-26293765721B}"/>
    <dgm:cxn modelId="{9446A326-68FE-4407-A3E6-D54FA47A726C}" srcId="{1FD84086-039F-4196-8B37-C03A586F4802}" destId="{C8750E1E-D4BF-4C75-8844-AA3EFD2CB8D7}" srcOrd="1" destOrd="0" parTransId="{1DEB4E06-DE03-4148-A125-6704D61CCF89}" sibTransId="{A7E94815-4A7D-4F4D-8C12-CF115B345E92}"/>
    <dgm:cxn modelId="{9017A338-0695-4EF8-9077-D994C8D05554}" srcId="{1FD84086-039F-4196-8B37-C03A586F4802}" destId="{D0D01762-2762-4EC4-80E0-87D60615D631}" srcOrd="0" destOrd="0" parTransId="{7BE28683-010A-4116-AB1B-13E2A334BE0C}" sibTransId="{DF621B47-81DD-49D0-9DC6-CF590D007C2D}"/>
    <dgm:cxn modelId="{4B80AD5E-1C50-49BC-9D92-1B70E7845CF2}" type="presOf" srcId="{CB681CFA-0E7A-434D-A691-FA4C6C7C1D5A}" destId="{81D4ACDD-414F-48F5-B0E1-7B08F60BE1F7}" srcOrd="0" destOrd="0" presId="urn:microsoft.com/office/officeart/2005/8/layout/vList2"/>
    <dgm:cxn modelId="{5C8F7D66-A75D-4127-B887-DF78280B15CF}" srcId="{DC2C0E84-6AB9-4220-86A5-ED2E4B015973}" destId="{DE5F8EF1-EF4C-47CF-8E8D-EF5AC865E185}" srcOrd="2" destOrd="0" parTransId="{FEB274AD-E1E6-4CC3-A053-9DF45850229B}" sibTransId="{3361E2B4-AD0A-497F-96B8-5236715D158E}"/>
    <dgm:cxn modelId="{70E8A877-39C4-43A8-8B2B-DFA00E09B203}" type="presOf" srcId="{1FD84086-039F-4196-8B37-C03A586F4802}" destId="{BD17DDF0-E7CF-4885-B5D4-FFC7B418E54A}" srcOrd="0" destOrd="0" presId="urn:microsoft.com/office/officeart/2005/8/layout/vList2"/>
    <dgm:cxn modelId="{7F295179-D25C-4A15-B600-F8C4BB07D777}" type="presOf" srcId="{7E7A530B-4444-4945-A819-FF88500AF966}" destId="{81D4ACDD-414F-48F5-B0E1-7B08F60BE1F7}" srcOrd="0" destOrd="1" presId="urn:microsoft.com/office/officeart/2005/8/layout/vList2"/>
    <dgm:cxn modelId="{474CBA84-BD21-4F38-8260-A5F3D8E16218}" srcId="{DC2C0E84-6AB9-4220-86A5-ED2E4B015973}" destId="{7E7A530B-4444-4945-A819-FF88500AF966}" srcOrd="1" destOrd="0" parTransId="{BD266081-6ABC-4142-B911-16EE794505E0}" sibTransId="{D863EEDB-E47E-4196-A354-9F3A420F1009}"/>
    <dgm:cxn modelId="{F759C290-8872-47B0-A39D-2C8FBA279A4C}" type="presOf" srcId="{DE5F8EF1-EF4C-47CF-8E8D-EF5AC865E185}" destId="{81D4ACDD-414F-48F5-B0E1-7B08F60BE1F7}" srcOrd="0" destOrd="2" presId="urn:microsoft.com/office/officeart/2005/8/layout/vList2"/>
    <dgm:cxn modelId="{42116B94-48F0-442B-B088-C59B3D52FF70}" type="presOf" srcId="{C8750E1E-D4BF-4C75-8844-AA3EFD2CB8D7}" destId="{8C94B8E7-642F-4CB8-A006-8D05D55950F4}" srcOrd="0" destOrd="1" presId="urn:microsoft.com/office/officeart/2005/8/layout/vList2"/>
    <dgm:cxn modelId="{02D5A69D-0321-47BD-B4AC-6FC065D5168B}" srcId="{DC2C0E84-6AB9-4220-86A5-ED2E4B015973}" destId="{CB681CFA-0E7A-434D-A691-FA4C6C7C1D5A}" srcOrd="0" destOrd="0" parTransId="{48232C63-DBDA-447E-A309-6BFE052ED4FB}" sibTransId="{2B6C8321-E00F-4E6E-A90D-D2A250063466}"/>
    <dgm:cxn modelId="{275068A0-7803-4F93-8D96-DAF39CFF39B5}" type="presOf" srcId="{4F75E5FD-6F64-4247-8924-20DB530F05CC}" destId="{81EA78D9-4B92-4BCE-95B8-F50E53112D41}" srcOrd="0" destOrd="0" presId="urn:microsoft.com/office/officeart/2005/8/layout/vList2"/>
    <dgm:cxn modelId="{4A985AD6-8DE6-4ADC-83DB-D7D112919527}" type="presOf" srcId="{DC2C0E84-6AB9-4220-86A5-ED2E4B015973}" destId="{EDA99036-DF93-4DE3-8D75-799E6AD58F49}" srcOrd="0" destOrd="0" presId="urn:microsoft.com/office/officeart/2005/8/layout/vList2"/>
    <dgm:cxn modelId="{B9E6F8F1-B26F-4972-9A90-D70424EE0E8E}" srcId="{4F75E5FD-6F64-4247-8924-20DB530F05CC}" destId="{1FD84086-039F-4196-8B37-C03A586F4802}" srcOrd="1" destOrd="0" parTransId="{A5998AF8-4B74-4F29-A860-4D3194FD8A25}" sibTransId="{CCD664F4-7718-40E9-A89F-87BB3E654F88}"/>
    <dgm:cxn modelId="{6E412873-0FB1-4A43-8D21-55D5CA2DCD2E}" type="presParOf" srcId="{81EA78D9-4B92-4BCE-95B8-F50E53112D41}" destId="{EDA99036-DF93-4DE3-8D75-799E6AD58F49}" srcOrd="0" destOrd="0" presId="urn:microsoft.com/office/officeart/2005/8/layout/vList2"/>
    <dgm:cxn modelId="{07A76963-6D50-4404-8A76-2E8EF20A3527}" type="presParOf" srcId="{81EA78D9-4B92-4BCE-95B8-F50E53112D41}" destId="{81D4ACDD-414F-48F5-B0E1-7B08F60BE1F7}" srcOrd="1" destOrd="0" presId="urn:microsoft.com/office/officeart/2005/8/layout/vList2"/>
    <dgm:cxn modelId="{5AA9A42E-3A75-4D55-A5DC-D7D7EBE63FFB}" type="presParOf" srcId="{81EA78D9-4B92-4BCE-95B8-F50E53112D41}" destId="{BD17DDF0-E7CF-4885-B5D4-FFC7B418E54A}" srcOrd="2" destOrd="0" presId="urn:microsoft.com/office/officeart/2005/8/layout/vList2"/>
    <dgm:cxn modelId="{8963E493-365C-4B9F-A6AA-A1B801CFDB46}" type="presParOf" srcId="{81EA78D9-4B92-4BCE-95B8-F50E53112D41}" destId="{8C94B8E7-642F-4CB8-A006-8D05D55950F4}" srcOrd="3"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75E5FD-6F64-4247-8924-20DB530F05CC}"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s-CL"/>
        </a:p>
      </dgm:t>
    </dgm:pt>
    <dgm:pt modelId="{14126C13-973A-4845-B45C-023D0EFA59DE}">
      <dgm:prSet custT="1"/>
      <dgm:spPr/>
      <dgm:t>
        <a:bodyPr/>
        <a:lstStyle/>
        <a:p>
          <a:r>
            <a:rPr lang="es-MX" sz="2400"/>
            <a:t>Se discretizaron 5 variables a partir del método de bloques bayesianos que calcula la segmentación óptima de datos.</a:t>
          </a:r>
        </a:p>
        <a:p>
          <a:r>
            <a:rPr lang="es-MX" sz="2400"/>
            <a:t>LT, TT, PT, GAME_SCORE, SOL1</a:t>
          </a:r>
          <a:endParaRPr lang="es-CL" sz="2400"/>
        </a:p>
      </dgm:t>
    </dgm:pt>
    <dgm:pt modelId="{21231FAA-4F58-4C4A-823B-B6E659614B75}" type="parTrans" cxnId="{B0FB0873-A072-464D-ADC5-07607504D1FF}">
      <dgm:prSet/>
      <dgm:spPr/>
      <dgm:t>
        <a:bodyPr/>
        <a:lstStyle/>
        <a:p>
          <a:endParaRPr lang="es-CL"/>
        </a:p>
      </dgm:t>
    </dgm:pt>
    <dgm:pt modelId="{5CC8B001-9E1A-4FEB-A1FF-0AF10D1CA73B}" type="sibTrans" cxnId="{B0FB0873-A072-464D-ADC5-07607504D1FF}">
      <dgm:prSet/>
      <dgm:spPr/>
      <dgm:t>
        <a:bodyPr/>
        <a:lstStyle/>
        <a:p>
          <a:endParaRPr lang="es-CL"/>
        </a:p>
      </dgm:t>
    </dgm:pt>
    <dgm:pt modelId="{81EA78D9-4B92-4BCE-95B8-F50E53112D41}" type="pres">
      <dgm:prSet presAssocID="{4F75E5FD-6F64-4247-8924-20DB530F05CC}" presName="linear" presStyleCnt="0">
        <dgm:presLayoutVars>
          <dgm:animLvl val="lvl"/>
          <dgm:resizeHandles val="exact"/>
        </dgm:presLayoutVars>
      </dgm:prSet>
      <dgm:spPr/>
    </dgm:pt>
    <dgm:pt modelId="{0A6F2B27-8CE7-4FD0-84AF-8CC277FDB2CC}" type="pres">
      <dgm:prSet presAssocID="{14126C13-973A-4845-B45C-023D0EFA59DE}" presName="parentText" presStyleLbl="node1" presStyleIdx="0" presStyleCnt="1" custScaleY="453310">
        <dgm:presLayoutVars>
          <dgm:chMax val="0"/>
          <dgm:bulletEnabled val="1"/>
        </dgm:presLayoutVars>
      </dgm:prSet>
      <dgm:spPr/>
    </dgm:pt>
  </dgm:ptLst>
  <dgm:cxnLst>
    <dgm:cxn modelId="{B0FB0873-A072-464D-ADC5-07607504D1FF}" srcId="{4F75E5FD-6F64-4247-8924-20DB530F05CC}" destId="{14126C13-973A-4845-B45C-023D0EFA59DE}" srcOrd="0" destOrd="0" parTransId="{21231FAA-4F58-4C4A-823B-B6E659614B75}" sibTransId="{5CC8B001-9E1A-4FEB-A1FF-0AF10D1CA73B}"/>
    <dgm:cxn modelId="{3B859353-48A0-4E73-99CE-9E244799397E}" type="presOf" srcId="{14126C13-973A-4845-B45C-023D0EFA59DE}" destId="{0A6F2B27-8CE7-4FD0-84AF-8CC277FDB2CC}" srcOrd="0" destOrd="0" presId="urn:microsoft.com/office/officeart/2005/8/layout/vList2"/>
    <dgm:cxn modelId="{275068A0-7803-4F93-8D96-DAF39CFF39B5}" type="presOf" srcId="{4F75E5FD-6F64-4247-8924-20DB530F05CC}" destId="{81EA78D9-4B92-4BCE-95B8-F50E53112D41}" srcOrd="0" destOrd="0" presId="urn:microsoft.com/office/officeart/2005/8/layout/vList2"/>
    <dgm:cxn modelId="{68226D21-3BA3-45C2-80DD-C41D1448A637}" type="presParOf" srcId="{81EA78D9-4B92-4BCE-95B8-F50E53112D41}" destId="{0A6F2B27-8CE7-4FD0-84AF-8CC277FDB2CC}"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75E5FD-6F64-4247-8924-20DB530F05CC}"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s-CL"/>
        </a:p>
      </dgm:t>
    </dgm:pt>
    <dgm:pt modelId="{933ADD88-9301-41CC-9611-F16BB0F1F803}">
      <dgm:prSet custT="1"/>
      <dgm:spPr/>
      <dgm:t>
        <a:bodyPr/>
        <a:lstStyle/>
        <a:p>
          <a:r>
            <a:rPr lang="es-MX" sz="2000" b="1"/>
            <a:t>Construcción de programa en R sobre Python.</a:t>
          </a:r>
          <a:endParaRPr lang="es-CL" sz="2000" b="1"/>
        </a:p>
      </dgm:t>
    </dgm:pt>
    <dgm:pt modelId="{53E2C1AB-FAF2-418D-BF7D-D9CDD8AEC29B}" type="parTrans" cxnId="{7B24614A-BE34-478B-9467-A862CA5A0B40}">
      <dgm:prSet/>
      <dgm:spPr/>
      <dgm:t>
        <a:bodyPr/>
        <a:lstStyle/>
        <a:p>
          <a:endParaRPr lang="es-CL" sz="2000" b="1"/>
        </a:p>
      </dgm:t>
    </dgm:pt>
    <dgm:pt modelId="{6AE0D6FA-7C89-44D9-B18C-0495738D3D90}" type="sibTrans" cxnId="{7B24614A-BE34-478B-9467-A862CA5A0B40}">
      <dgm:prSet/>
      <dgm:spPr/>
      <dgm:t>
        <a:bodyPr/>
        <a:lstStyle/>
        <a:p>
          <a:endParaRPr lang="es-CL" sz="2000" b="1"/>
        </a:p>
      </dgm:t>
    </dgm:pt>
    <dgm:pt modelId="{C55F904B-8DF0-4955-A08F-623A72DCC7A8}">
      <dgm:prSet custT="1"/>
      <dgm:spPr/>
      <dgm:t>
        <a:bodyPr/>
        <a:lstStyle/>
        <a:p>
          <a:r>
            <a:rPr lang="es-MX" sz="2000" b="1"/>
            <a:t>Experimentos con datos balanceados y desbalanceados.</a:t>
          </a:r>
          <a:endParaRPr lang="es-CL" sz="2000" b="1"/>
        </a:p>
      </dgm:t>
    </dgm:pt>
    <dgm:pt modelId="{754CF469-F630-41E4-8451-64B47DFB4D1C}" type="parTrans" cxnId="{D4C8B568-2B55-4A7D-B87F-EABA0A47B219}">
      <dgm:prSet/>
      <dgm:spPr/>
      <dgm:t>
        <a:bodyPr/>
        <a:lstStyle/>
        <a:p>
          <a:endParaRPr lang="es-CL" sz="2000" b="1"/>
        </a:p>
      </dgm:t>
    </dgm:pt>
    <dgm:pt modelId="{DBFE929C-0A2C-437A-B220-E8C88D2A2912}" type="sibTrans" cxnId="{D4C8B568-2B55-4A7D-B87F-EABA0A47B219}">
      <dgm:prSet/>
      <dgm:spPr/>
      <dgm:t>
        <a:bodyPr/>
        <a:lstStyle/>
        <a:p>
          <a:endParaRPr lang="es-CL" sz="2000" b="1"/>
        </a:p>
      </dgm:t>
    </dgm:pt>
    <dgm:pt modelId="{4B741A9C-82FB-4D4A-987E-C803844773B5}">
      <dgm:prSet custT="1"/>
      <dgm:spPr/>
      <dgm:t>
        <a:bodyPr/>
        <a:lstStyle/>
        <a:p>
          <a:r>
            <a:rPr lang="es-MX" sz="2000" b="1"/>
            <a:t>Experimentos con selección de variables y restricciones.</a:t>
          </a:r>
          <a:endParaRPr lang="es-CL" sz="2000" b="1"/>
        </a:p>
      </dgm:t>
    </dgm:pt>
    <dgm:pt modelId="{44A53289-5AD0-48CD-9CB9-4A4F2D05E719}" type="parTrans" cxnId="{41F931AA-A419-4BAD-A635-ADBA42DA312A}">
      <dgm:prSet/>
      <dgm:spPr/>
      <dgm:t>
        <a:bodyPr/>
        <a:lstStyle/>
        <a:p>
          <a:endParaRPr lang="es-CL" sz="2000" b="1"/>
        </a:p>
      </dgm:t>
    </dgm:pt>
    <dgm:pt modelId="{7CE75589-7A8D-4471-B32C-A23025457D0F}" type="sibTrans" cxnId="{41F931AA-A419-4BAD-A635-ADBA42DA312A}">
      <dgm:prSet/>
      <dgm:spPr/>
      <dgm:t>
        <a:bodyPr/>
        <a:lstStyle/>
        <a:p>
          <a:endParaRPr lang="es-CL" sz="2000" b="1"/>
        </a:p>
      </dgm:t>
    </dgm:pt>
    <dgm:pt modelId="{216F2E0D-7B82-4D31-8D18-0773311C9C70}">
      <dgm:prSet custT="1"/>
      <dgm:spPr/>
      <dgm:t>
        <a:bodyPr/>
        <a:lstStyle/>
        <a:p>
          <a:r>
            <a:rPr lang="es-MX" sz="2000" b="1"/>
            <a:t>Experimentos bajo herramienta </a:t>
          </a:r>
          <a:r>
            <a:rPr lang="es-MX" sz="2000" b="1" err="1"/>
            <a:t>Weka</a:t>
          </a:r>
          <a:r>
            <a:rPr lang="es-MX" sz="2000" b="1"/>
            <a:t>.</a:t>
          </a:r>
          <a:endParaRPr lang="es-CL" sz="2000" b="1"/>
        </a:p>
      </dgm:t>
    </dgm:pt>
    <dgm:pt modelId="{835F2C5B-3694-43D6-99C3-15A1BC2B61EA}" type="parTrans" cxnId="{C6C7CA40-984A-4830-AFA9-EBCD5EEA07D5}">
      <dgm:prSet/>
      <dgm:spPr/>
      <dgm:t>
        <a:bodyPr/>
        <a:lstStyle/>
        <a:p>
          <a:endParaRPr lang="es-CL" sz="2000" b="1"/>
        </a:p>
      </dgm:t>
    </dgm:pt>
    <dgm:pt modelId="{FD497570-F0B5-4703-B3AC-04AF072DF57D}" type="sibTrans" cxnId="{C6C7CA40-984A-4830-AFA9-EBCD5EEA07D5}">
      <dgm:prSet/>
      <dgm:spPr/>
      <dgm:t>
        <a:bodyPr/>
        <a:lstStyle/>
        <a:p>
          <a:endParaRPr lang="es-CL" sz="2000" b="1"/>
        </a:p>
      </dgm:t>
    </dgm:pt>
    <dgm:pt modelId="{D459EA83-0CF6-4C85-AD8A-B2A964282730}">
      <dgm:prSet custT="1"/>
      <dgm:spPr/>
      <dgm:t>
        <a:bodyPr/>
        <a:lstStyle/>
        <a:p>
          <a:r>
            <a:rPr lang="es-MX" sz="2000" b="1"/>
            <a:t>Librería </a:t>
          </a:r>
          <a:r>
            <a:rPr lang="es-MX" sz="2000" b="1" i="1" err="1"/>
            <a:t>bnlearn</a:t>
          </a:r>
          <a:r>
            <a:rPr lang="es-MX" sz="2000" b="1" i="1"/>
            <a:t> </a:t>
          </a:r>
          <a:r>
            <a:rPr lang="es-MX" sz="2000" b="1" i="0"/>
            <a:t>para el aprendizaje e inferencias.</a:t>
          </a:r>
          <a:endParaRPr lang="es-CL" sz="2000" b="1"/>
        </a:p>
      </dgm:t>
    </dgm:pt>
    <dgm:pt modelId="{DAB917CE-9FE3-46AE-A142-A8E30F4FC901}" type="parTrans" cxnId="{1C7478BE-7973-4F16-AA33-73BCB9E20B6E}">
      <dgm:prSet/>
      <dgm:spPr/>
      <dgm:t>
        <a:bodyPr/>
        <a:lstStyle/>
        <a:p>
          <a:endParaRPr lang="es-CL"/>
        </a:p>
      </dgm:t>
    </dgm:pt>
    <dgm:pt modelId="{654DF3B5-3409-40F4-BC89-BFF0C16DF4A3}" type="sibTrans" cxnId="{1C7478BE-7973-4F16-AA33-73BCB9E20B6E}">
      <dgm:prSet/>
      <dgm:spPr/>
      <dgm:t>
        <a:bodyPr/>
        <a:lstStyle/>
        <a:p>
          <a:endParaRPr lang="es-CL"/>
        </a:p>
      </dgm:t>
    </dgm:pt>
    <dgm:pt modelId="{DB4B7456-C3BE-41D2-9EAD-58B269D10F7D}">
      <dgm:prSet custT="1"/>
      <dgm:spPr/>
      <dgm:t>
        <a:bodyPr/>
        <a:lstStyle/>
        <a:p>
          <a:r>
            <a:rPr lang="es-MX" sz="2000" b="1"/>
            <a:t>Nueve pasos implementados para la ejecución de experimentos.</a:t>
          </a:r>
          <a:endParaRPr lang="es-CL" sz="2000" b="1"/>
        </a:p>
      </dgm:t>
    </dgm:pt>
    <dgm:pt modelId="{7DBD116D-D44F-4B45-B6A5-995DC04B58F7}" type="parTrans" cxnId="{B6A87B80-FBC5-4F22-9263-17CA4645FC65}">
      <dgm:prSet/>
      <dgm:spPr/>
      <dgm:t>
        <a:bodyPr/>
        <a:lstStyle/>
        <a:p>
          <a:endParaRPr lang="es-CL"/>
        </a:p>
      </dgm:t>
    </dgm:pt>
    <dgm:pt modelId="{BBD4F564-2429-4880-B0DB-83181D52DE44}" type="sibTrans" cxnId="{B6A87B80-FBC5-4F22-9263-17CA4645FC65}">
      <dgm:prSet/>
      <dgm:spPr/>
      <dgm:t>
        <a:bodyPr/>
        <a:lstStyle/>
        <a:p>
          <a:endParaRPr lang="es-CL"/>
        </a:p>
      </dgm:t>
    </dgm:pt>
    <dgm:pt modelId="{8CCF0A21-74E2-48BA-BCA3-FD6E7F6D4A6E}">
      <dgm:prSet custT="1"/>
      <dgm:spPr/>
      <dgm:t>
        <a:bodyPr/>
        <a:lstStyle/>
        <a:p>
          <a:r>
            <a:rPr lang="es-MX" sz="2000" b="1" i="0"/>
            <a:t>Librería </a:t>
          </a:r>
          <a:r>
            <a:rPr lang="es-MX" sz="2000" b="1" i="0" err="1"/>
            <a:t>sklearn</a:t>
          </a:r>
          <a:r>
            <a:rPr lang="es-MX" sz="2000" b="1" i="0"/>
            <a:t> para la obtención de métricas para evaluar los modelos</a:t>
          </a:r>
          <a:endParaRPr lang="es-CL" sz="2000" b="1"/>
        </a:p>
      </dgm:t>
    </dgm:pt>
    <dgm:pt modelId="{7131BB03-5C98-4B99-888B-163B98334B18}" type="parTrans" cxnId="{1143B649-E002-4623-BA7D-38EF32AE97CE}">
      <dgm:prSet/>
      <dgm:spPr/>
      <dgm:t>
        <a:bodyPr/>
        <a:lstStyle/>
        <a:p>
          <a:endParaRPr lang="es-CL"/>
        </a:p>
      </dgm:t>
    </dgm:pt>
    <dgm:pt modelId="{0AC8BE36-9C89-4116-8449-C0099AED8CCE}" type="sibTrans" cxnId="{1143B649-E002-4623-BA7D-38EF32AE97CE}">
      <dgm:prSet/>
      <dgm:spPr/>
      <dgm:t>
        <a:bodyPr/>
        <a:lstStyle/>
        <a:p>
          <a:endParaRPr lang="es-CL"/>
        </a:p>
      </dgm:t>
    </dgm:pt>
    <dgm:pt modelId="{81EA78D9-4B92-4BCE-95B8-F50E53112D41}" type="pres">
      <dgm:prSet presAssocID="{4F75E5FD-6F64-4247-8924-20DB530F05CC}" presName="linear" presStyleCnt="0">
        <dgm:presLayoutVars>
          <dgm:animLvl val="lvl"/>
          <dgm:resizeHandles val="exact"/>
        </dgm:presLayoutVars>
      </dgm:prSet>
      <dgm:spPr/>
    </dgm:pt>
    <dgm:pt modelId="{54070E61-FF3A-4CDE-82F1-AE7810B5C57B}" type="pres">
      <dgm:prSet presAssocID="{933ADD88-9301-41CC-9611-F16BB0F1F803}" presName="parentText" presStyleLbl="node1" presStyleIdx="0" presStyleCnt="7">
        <dgm:presLayoutVars>
          <dgm:chMax val="0"/>
          <dgm:bulletEnabled val="1"/>
        </dgm:presLayoutVars>
      </dgm:prSet>
      <dgm:spPr/>
    </dgm:pt>
    <dgm:pt modelId="{2F6D5CED-5C22-4E6C-9B78-5CAB21E44344}" type="pres">
      <dgm:prSet presAssocID="{6AE0D6FA-7C89-44D9-B18C-0495738D3D90}" presName="spacer" presStyleCnt="0"/>
      <dgm:spPr/>
    </dgm:pt>
    <dgm:pt modelId="{D10FED40-986A-4751-AD2F-79CB39EB9634}" type="pres">
      <dgm:prSet presAssocID="{D459EA83-0CF6-4C85-AD8A-B2A964282730}" presName="parentText" presStyleLbl="node1" presStyleIdx="1" presStyleCnt="7">
        <dgm:presLayoutVars>
          <dgm:chMax val="0"/>
          <dgm:bulletEnabled val="1"/>
        </dgm:presLayoutVars>
      </dgm:prSet>
      <dgm:spPr/>
    </dgm:pt>
    <dgm:pt modelId="{79B9C891-054C-48E6-BDAE-0B8507481DFD}" type="pres">
      <dgm:prSet presAssocID="{654DF3B5-3409-40F4-BC89-BFF0C16DF4A3}" presName="spacer" presStyleCnt="0"/>
      <dgm:spPr/>
    </dgm:pt>
    <dgm:pt modelId="{44D7DCFD-08B5-4A5D-9101-BED78BB1CC63}" type="pres">
      <dgm:prSet presAssocID="{8CCF0A21-74E2-48BA-BCA3-FD6E7F6D4A6E}" presName="parentText" presStyleLbl="node1" presStyleIdx="2" presStyleCnt="7" custLinFactNeighborY="14699">
        <dgm:presLayoutVars>
          <dgm:chMax val="0"/>
          <dgm:bulletEnabled val="1"/>
        </dgm:presLayoutVars>
      </dgm:prSet>
      <dgm:spPr/>
    </dgm:pt>
    <dgm:pt modelId="{E9821B57-3EC7-4881-A403-3FE18F071700}" type="pres">
      <dgm:prSet presAssocID="{0AC8BE36-9C89-4116-8449-C0099AED8CCE}" presName="spacer" presStyleCnt="0"/>
      <dgm:spPr/>
    </dgm:pt>
    <dgm:pt modelId="{3C573B1D-4AAA-4D4D-9F66-BD404A2CC858}" type="pres">
      <dgm:prSet presAssocID="{C55F904B-8DF0-4955-A08F-623A72DCC7A8}" presName="parentText" presStyleLbl="node1" presStyleIdx="3" presStyleCnt="7">
        <dgm:presLayoutVars>
          <dgm:chMax val="0"/>
          <dgm:bulletEnabled val="1"/>
        </dgm:presLayoutVars>
      </dgm:prSet>
      <dgm:spPr/>
    </dgm:pt>
    <dgm:pt modelId="{BDB23505-992E-43A4-9106-7D2EBA22B9A1}" type="pres">
      <dgm:prSet presAssocID="{DBFE929C-0A2C-437A-B220-E8C88D2A2912}" presName="spacer" presStyleCnt="0"/>
      <dgm:spPr/>
    </dgm:pt>
    <dgm:pt modelId="{11BBE21D-9496-4BCE-9D4C-2D26676A4340}" type="pres">
      <dgm:prSet presAssocID="{4B741A9C-82FB-4D4A-987E-C803844773B5}" presName="parentText" presStyleLbl="node1" presStyleIdx="4" presStyleCnt="7">
        <dgm:presLayoutVars>
          <dgm:chMax val="0"/>
          <dgm:bulletEnabled val="1"/>
        </dgm:presLayoutVars>
      </dgm:prSet>
      <dgm:spPr/>
    </dgm:pt>
    <dgm:pt modelId="{31BF6498-3E98-4C1A-8858-CADC218E8920}" type="pres">
      <dgm:prSet presAssocID="{7CE75589-7A8D-4471-B32C-A23025457D0F}" presName="spacer" presStyleCnt="0"/>
      <dgm:spPr/>
    </dgm:pt>
    <dgm:pt modelId="{C7A21731-564B-48B0-B148-3438DE1A90BC}" type="pres">
      <dgm:prSet presAssocID="{DB4B7456-C3BE-41D2-9EAD-58B269D10F7D}" presName="parentText" presStyleLbl="node1" presStyleIdx="5" presStyleCnt="7">
        <dgm:presLayoutVars>
          <dgm:chMax val="0"/>
          <dgm:bulletEnabled val="1"/>
        </dgm:presLayoutVars>
      </dgm:prSet>
      <dgm:spPr/>
    </dgm:pt>
    <dgm:pt modelId="{5C358C59-EB83-42FD-98B3-EA54D6522839}" type="pres">
      <dgm:prSet presAssocID="{BBD4F564-2429-4880-B0DB-83181D52DE44}" presName="spacer" presStyleCnt="0"/>
      <dgm:spPr/>
    </dgm:pt>
    <dgm:pt modelId="{9D723F22-9EEB-47AA-8162-B47A08F6F711}" type="pres">
      <dgm:prSet presAssocID="{216F2E0D-7B82-4D31-8D18-0773311C9C70}" presName="parentText" presStyleLbl="node1" presStyleIdx="6" presStyleCnt="7">
        <dgm:presLayoutVars>
          <dgm:chMax val="0"/>
          <dgm:bulletEnabled val="1"/>
        </dgm:presLayoutVars>
      </dgm:prSet>
      <dgm:spPr/>
    </dgm:pt>
  </dgm:ptLst>
  <dgm:cxnLst>
    <dgm:cxn modelId="{084B3C25-318C-4CDC-B550-A91A468AE870}" type="presOf" srcId="{216F2E0D-7B82-4D31-8D18-0773311C9C70}" destId="{9D723F22-9EEB-47AA-8162-B47A08F6F711}" srcOrd="0" destOrd="0" presId="urn:microsoft.com/office/officeart/2005/8/layout/vList2"/>
    <dgm:cxn modelId="{C4E25D30-4B5C-49CD-992F-B508DF0B3A33}" type="presOf" srcId="{4B741A9C-82FB-4D4A-987E-C803844773B5}" destId="{11BBE21D-9496-4BCE-9D4C-2D26676A4340}" srcOrd="0" destOrd="0" presId="urn:microsoft.com/office/officeart/2005/8/layout/vList2"/>
    <dgm:cxn modelId="{C6C7CA40-984A-4830-AFA9-EBCD5EEA07D5}" srcId="{4F75E5FD-6F64-4247-8924-20DB530F05CC}" destId="{216F2E0D-7B82-4D31-8D18-0773311C9C70}" srcOrd="6" destOrd="0" parTransId="{835F2C5B-3694-43D6-99C3-15A1BC2B61EA}" sibTransId="{FD497570-F0B5-4703-B3AC-04AF072DF57D}"/>
    <dgm:cxn modelId="{E2EB5C61-DF4A-4D2F-B131-B683B810B3A4}" type="presOf" srcId="{C55F904B-8DF0-4955-A08F-623A72DCC7A8}" destId="{3C573B1D-4AAA-4D4D-9F66-BD404A2CC858}" srcOrd="0" destOrd="0" presId="urn:microsoft.com/office/officeart/2005/8/layout/vList2"/>
    <dgm:cxn modelId="{D4C8B568-2B55-4A7D-B87F-EABA0A47B219}" srcId="{4F75E5FD-6F64-4247-8924-20DB530F05CC}" destId="{C55F904B-8DF0-4955-A08F-623A72DCC7A8}" srcOrd="3" destOrd="0" parTransId="{754CF469-F630-41E4-8451-64B47DFB4D1C}" sibTransId="{DBFE929C-0A2C-437A-B220-E8C88D2A2912}"/>
    <dgm:cxn modelId="{1143B649-E002-4623-BA7D-38EF32AE97CE}" srcId="{4F75E5FD-6F64-4247-8924-20DB530F05CC}" destId="{8CCF0A21-74E2-48BA-BCA3-FD6E7F6D4A6E}" srcOrd="2" destOrd="0" parTransId="{7131BB03-5C98-4B99-888B-163B98334B18}" sibTransId="{0AC8BE36-9C89-4116-8449-C0099AED8CCE}"/>
    <dgm:cxn modelId="{7B24614A-BE34-478B-9467-A862CA5A0B40}" srcId="{4F75E5FD-6F64-4247-8924-20DB530F05CC}" destId="{933ADD88-9301-41CC-9611-F16BB0F1F803}" srcOrd="0" destOrd="0" parTransId="{53E2C1AB-FAF2-418D-BF7D-D9CDD8AEC29B}" sibTransId="{6AE0D6FA-7C89-44D9-B18C-0495738D3D90}"/>
    <dgm:cxn modelId="{B6A87B80-FBC5-4F22-9263-17CA4645FC65}" srcId="{4F75E5FD-6F64-4247-8924-20DB530F05CC}" destId="{DB4B7456-C3BE-41D2-9EAD-58B269D10F7D}" srcOrd="5" destOrd="0" parTransId="{7DBD116D-D44F-4B45-B6A5-995DC04B58F7}" sibTransId="{BBD4F564-2429-4880-B0DB-83181D52DE44}"/>
    <dgm:cxn modelId="{275068A0-7803-4F93-8D96-DAF39CFF39B5}" type="presOf" srcId="{4F75E5FD-6F64-4247-8924-20DB530F05CC}" destId="{81EA78D9-4B92-4BCE-95B8-F50E53112D41}" srcOrd="0" destOrd="0" presId="urn:microsoft.com/office/officeart/2005/8/layout/vList2"/>
    <dgm:cxn modelId="{41F931AA-A419-4BAD-A635-ADBA42DA312A}" srcId="{4F75E5FD-6F64-4247-8924-20DB530F05CC}" destId="{4B741A9C-82FB-4D4A-987E-C803844773B5}" srcOrd="4" destOrd="0" parTransId="{44A53289-5AD0-48CD-9CB9-4A4F2D05E719}" sibTransId="{7CE75589-7A8D-4471-B32C-A23025457D0F}"/>
    <dgm:cxn modelId="{5DB5F0AF-BC9F-4239-8256-E103C67A043E}" type="presOf" srcId="{933ADD88-9301-41CC-9611-F16BB0F1F803}" destId="{54070E61-FF3A-4CDE-82F1-AE7810B5C57B}" srcOrd="0" destOrd="0" presId="urn:microsoft.com/office/officeart/2005/8/layout/vList2"/>
    <dgm:cxn modelId="{1C7478BE-7973-4F16-AA33-73BCB9E20B6E}" srcId="{4F75E5FD-6F64-4247-8924-20DB530F05CC}" destId="{D459EA83-0CF6-4C85-AD8A-B2A964282730}" srcOrd="1" destOrd="0" parTransId="{DAB917CE-9FE3-46AE-A142-A8E30F4FC901}" sibTransId="{654DF3B5-3409-40F4-BC89-BFF0C16DF4A3}"/>
    <dgm:cxn modelId="{97DC09E2-7649-4570-893B-30D6DE8269FD}" type="presOf" srcId="{D459EA83-0CF6-4C85-AD8A-B2A964282730}" destId="{D10FED40-986A-4751-AD2F-79CB39EB9634}" srcOrd="0" destOrd="0" presId="urn:microsoft.com/office/officeart/2005/8/layout/vList2"/>
    <dgm:cxn modelId="{95F700F8-D97E-4815-9FC0-62FEE1855A53}" type="presOf" srcId="{DB4B7456-C3BE-41D2-9EAD-58B269D10F7D}" destId="{C7A21731-564B-48B0-B148-3438DE1A90BC}" srcOrd="0" destOrd="0" presId="urn:microsoft.com/office/officeart/2005/8/layout/vList2"/>
    <dgm:cxn modelId="{4429A0F8-2D44-417C-9735-3E2D7CEECA65}" type="presOf" srcId="{8CCF0A21-74E2-48BA-BCA3-FD6E7F6D4A6E}" destId="{44D7DCFD-08B5-4A5D-9101-BED78BB1CC63}" srcOrd="0" destOrd="0" presId="urn:microsoft.com/office/officeart/2005/8/layout/vList2"/>
    <dgm:cxn modelId="{BA7E6AAB-40B0-4AE6-8FB6-5813C3353F5C}" type="presParOf" srcId="{81EA78D9-4B92-4BCE-95B8-F50E53112D41}" destId="{54070E61-FF3A-4CDE-82F1-AE7810B5C57B}" srcOrd="0" destOrd="0" presId="urn:microsoft.com/office/officeart/2005/8/layout/vList2"/>
    <dgm:cxn modelId="{7E9AF0A8-6D40-4294-905E-D25ABA785332}" type="presParOf" srcId="{81EA78D9-4B92-4BCE-95B8-F50E53112D41}" destId="{2F6D5CED-5C22-4E6C-9B78-5CAB21E44344}" srcOrd="1" destOrd="0" presId="urn:microsoft.com/office/officeart/2005/8/layout/vList2"/>
    <dgm:cxn modelId="{3B78FA68-27B8-420F-8FE0-0BA5B8D62114}" type="presParOf" srcId="{81EA78D9-4B92-4BCE-95B8-F50E53112D41}" destId="{D10FED40-986A-4751-AD2F-79CB39EB9634}" srcOrd="2" destOrd="0" presId="urn:microsoft.com/office/officeart/2005/8/layout/vList2"/>
    <dgm:cxn modelId="{8C3B9185-D6FB-4E61-8FD3-4B1BFD96A159}" type="presParOf" srcId="{81EA78D9-4B92-4BCE-95B8-F50E53112D41}" destId="{79B9C891-054C-48E6-BDAE-0B8507481DFD}" srcOrd="3" destOrd="0" presId="urn:microsoft.com/office/officeart/2005/8/layout/vList2"/>
    <dgm:cxn modelId="{78D79B9C-915C-4DB2-BAA6-634B004355FC}" type="presParOf" srcId="{81EA78D9-4B92-4BCE-95B8-F50E53112D41}" destId="{44D7DCFD-08B5-4A5D-9101-BED78BB1CC63}" srcOrd="4" destOrd="0" presId="urn:microsoft.com/office/officeart/2005/8/layout/vList2"/>
    <dgm:cxn modelId="{4C385331-CF7A-4BDA-9976-F682B77011DB}" type="presParOf" srcId="{81EA78D9-4B92-4BCE-95B8-F50E53112D41}" destId="{E9821B57-3EC7-4881-A403-3FE18F071700}" srcOrd="5" destOrd="0" presId="urn:microsoft.com/office/officeart/2005/8/layout/vList2"/>
    <dgm:cxn modelId="{F36ED674-CADC-4F3F-B5A3-8434EB207984}" type="presParOf" srcId="{81EA78D9-4B92-4BCE-95B8-F50E53112D41}" destId="{3C573B1D-4AAA-4D4D-9F66-BD404A2CC858}" srcOrd="6" destOrd="0" presId="urn:microsoft.com/office/officeart/2005/8/layout/vList2"/>
    <dgm:cxn modelId="{3B8E1E59-A2C1-4CAB-8A8D-8A4FEB87C5FC}" type="presParOf" srcId="{81EA78D9-4B92-4BCE-95B8-F50E53112D41}" destId="{BDB23505-992E-43A4-9106-7D2EBA22B9A1}" srcOrd="7" destOrd="0" presId="urn:microsoft.com/office/officeart/2005/8/layout/vList2"/>
    <dgm:cxn modelId="{A85B12C7-1523-461D-9356-DACDDD3DE5E1}" type="presParOf" srcId="{81EA78D9-4B92-4BCE-95B8-F50E53112D41}" destId="{11BBE21D-9496-4BCE-9D4C-2D26676A4340}" srcOrd="8" destOrd="0" presId="urn:microsoft.com/office/officeart/2005/8/layout/vList2"/>
    <dgm:cxn modelId="{C20CA37F-7DC3-4C10-842E-76046890DD86}" type="presParOf" srcId="{81EA78D9-4B92-4BCE-95B8-F50E53112D41}" destId="{31BF6498-3E98-4C1A-8858-CADC218E8920}" srcOrd="9" destOrd="0" presId="urn:microsoft.com/office/officeart/2005/8/layout/vList2"/>
    <dgm:cxn modelId="{9FEA85DA-347D-4636-96B6-DEB1C0053E00}" type="presParOf" srcId="{81EA78D9-4B92-4BCE-95B8-F50E53112D41}" destId="{C7A21731-564B-48B0-B148-3438DE1A90BC}" srcOrd="10" destOrd="0" presId="urn:microsoft.com/office/officeart/2005/8/layout/vList2"/>
    <dgm:cxn modelId="{AAF409FF-CF48-4EFC-A9B0-5B75A7A10347}" type="presParOf" srcId="{81EA78D9-4B92-4BCE-95B8-F50E53112D41}" destId="{5C358C59-EB83-42FD-98B3-EA54D6522839}" srcOrd="11" destOrd="0" presId="urn:microsoft.com/office/officeart/2005/8/layout/vList2"/>
    <dgm:cxn modelId="{6165FC12-AB19-4AD6-A246-02649585B8EA}" type="presParOf" srcId="{81EA78D9-4B92-4BCE-95B8-F50E53112D41}" destId="{9D723F22-9EEB-47AA-8162-B47A08F6F711}" srcOrd="1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F75E5FD-6F64-4247-8924-20DB530F05CC}"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s-CL"/>
        </a:p>
      </dgm:t>
    </dgm:pt>
    <dgm:pt modelId="{933ADD88-9301-41CC-9611-F16BB0F1F803}">
      <dgm:prSet/>
      <dgm:spPr/>
      <dgm:t>
        <a:bodyPr/>
        <a:lstStyle/>
        <a:p>
          <a:r>
            <a:rPr lang="es-MX" b="0"/>
            <a:t>1: Variables del juego diagnóstico y clase “</a:t>
          </a:r>
          <a:r>
            <a:rPr lang="es-MX" b="0" i="1"/>
            <a:t>estado</a:t>
          </a:r>
          <a:r>
            <a:rPr lang="es-MX" b="0"/>
            <a:t>”, total 41.</a:t>
          </a:r>
        </a:p>
        <a:p>
          <a:r>
            <a:rPr lang="es-MX" b="0"/>
            <a:t>2: Mismas variables del modelo en </a:t>
          </a:r>
          <a:r>
            <a:rPr lang="es-MX" b="0" i="1"/>
            <a:t>Python</a:t>
          </a:r>
          <a:r>
            <a:rPr lang="es-MX" b="0"/>
            <a:t> con </a:t>
          </a:r>
          <a:r>
            <a:rPr lang="es-MX" b="0" i="1"/>
            <a:t>R</a:t>
          </a:r>
          <a:r>
            <a:rPr lang="es-MX" b="0"/>
            <a:t>.</a:t>
          </a:r>
          <a:endParaRPr lang="es-CL" b="0"/>
        </a:p>
      </dgm:t>
    </dgm:pt>
    <dgm:pt modelId="{53E2C1AB-FAF2-418D-BF7D-D9CDD8AEC29B}" type="parTrans" cxnId="{7B24614A-BE34-478B-9467-A862CA5A0B40}">
      <dgm:prSet/>
      <dgm:spPr/>
      <dgm:t>
        <a:bodyPr/>
        <a:lstStyle/>
        <a:p>
          <a:endParaRPr lang="es-CL" b="1"/>
        </a:p>
      </dgm:t>
    </dgm:pt>
    <dgm:pt modelId="{6AE0D6FA-7C89-44D9-B18C-0495738D3D90}" type="sibTrans" cxnId="{7B24614A-BE34-478B-9467-A862CA5A0B40}">
      <dgm:prSet/>
      <dgm:spPr/>
      <dgm:t>
        <a:bodyPr/>
        <a:lstStyle/>
        <a:p>
          <a:endParaRPr lang="es-CL" b="1"/>
        </a:p>
      </dgm:t>
    </dgm:pt>
    <dgm:pt modelId="{766326A4-68F8-467F-9028-511944EF0F61}">
      <dgm:prSet/>
      <dgm:spPr/>
      <dgm:t>
        <a:bodyPr/>
        <a:lstStyle/>
        <a:p>
          <a:r>
            <a:rPr lang="es-MX" b="0"/>
            <a:t>Validación cruzada estratificada “</a:t>
          </a:r>
          <a:r>
            <a:rPr lang="es-MX" b="0" i="1"/>
            <a:t>k-</a:t>
          </a:r>
          <a:r>
            <a:rPr lang="es-MX" b="0" i="1" err="1"/>
            <a:t>fold</a:t>
          </a:r>
          <a:r>
            <a:rPr lang="es-MX" b="0"/>
            <a:t>” de 5 particiones, balanceo con Matriz de Costo. </a:t>
          </a:r>
          <a:endParaRPr lang="es-CL" b="0"/>
        </a:p>
      </dgm:t>
    </dgm:pt>
    <dgm:pt modelId="{163398F3-BF70-4C7C-BF47-9495D890E301}" type="parTrans" cxnId="{91893A56-40D7-476A-B89D-DFCFEC385B57}">
      <dgm:prSet/>
      <dgm:spPr/>
      <dgm:t>
        <a:bodyPr/>
        <a:lstStyle/>
        <a:p>
          <a:endParaRPr lang="es-CL" b="1"/>
        </a:p>
      </dgm:t>
    </dgm:pt>
    <dgm:pt modelId="{A58135E9-A93A-4BAF-8DD2-36789B27F1F2}" type="sibTrans" cxnId="{91893A56-40D7-476A-B89D-DFCFEC385B57}">
      <dgm:prSet/>
      <dgm:spPr/>
      <dgm:t>
        <a:bodyPr/>
        <a:lstStyle/>
        <a:p>
          <a:endParaRPr lang="es-CL" b="1"/>
        </a:p>
      </dgm:t>
    </dgm:pt>
    <dgm:pt modelId="{3F7E3302-0C58-43AF-AE4B-9FEF3F7AD635}">
      <dgm:prSet/>
      <dgm:spPr/>
      <dgm:t>
        <a:bodyPr/>
        <a:lstStyle/>
        <a:p>
          <a:r>
            <a:rPr lang="es-CL" b="0"/>
            <a:t>Algoritmos </a:t>
          </a:r>
          <a:r>
            <a:rPr lang="es-CL" b="0" i="1"/>
            <a:t>Hill </a:t>
          </a:r>
          <a:r>
            <a:rPr lang="es-CL" b="0" i="1" err="1"/>
            <a:t>Climber</a:t>
          </a:r>
          <a:r>
            <a:rPr lang="es-CL" b="0"/>
            <a:t>, </a:t>
          </a:r>
          <a:r>
            <a:rPr lang="es-CL" b="0" i="1" err="1"/>
            <a:t>Repeated</a:t>
          </a:r>
          <a:r>
            <a:rPr lang="es-CL" b="0" i="1"/>
            <a:t> Hill </a:t>
          </a:r>
          <a:r>
            <a:rPr lang="es-CL" b="0" i="1" err="1"/>
            <a:t>Climber</a:t>
          </a:r>
          <a:r>
            <a:rPr lang="es-CL" b="0"/>
            <a:t>.</a:t>
          </a:r>
        </a:p>
        <a:p>
          <a:r>
            <a:rPr lang="es-CL" b="0" i="0"/>
            <a:t>Estimadores de probabilidad Simple y Máxima Verosimilitud (MLE).</a:t>
          </a:r>
        </a:p>
      </dgm:t>
    </dgm:pt>
    <dgm:pt modelId="{A4ADBD67-918C-492C-BDDE-807C58A9CA23}" type="parTrans" cxnId="{0BA7EC8A-A5C2-45BD-9AB0-57DBC017119B}">
      <dgm:prSet/>
      <dgm:spPr/>
      <dgm:t>
        <a:bodyPr/>
        <a:lstStyle/>
        <a:p>
          <a:endParaRPr lang="es-CL" b="1"/>
        </a:p>
      </dgm:t>
    </dgm:pt>
    <dgm:pt modelId="{0534A5E8-E2B3-497D-8F58-4F8ACB4F9FC7}" type="sibTrans" cxnId="{0BA7EC8A-A5C2-45BD-9AB0-57DBC017119B}">
      <dgm:prSet/>
      <dgm:spPr/>
      <dgm:t>
        <a:bodyPr/>
        <a:lstStyle/>
        <a:p>
          <a:endParaRPr lang="es-CL" b="1"/>
        </a:p>
      </dgm:t>
    </dgm:pt>
    <dgm:pt modelId="{26025B66-52C3-4E46-9881-B41B409FCDDC}">
      <dgm:prSet/>
      <dgm:spPr/>
      <dgm:t>
        <a:bodyPr/>
        <a:lstStyle/>
        <a:p>
          <a:r>
            <a:rPr lang="es-MX" b="0"/>
            <a:t>Discretización: “</a:t>
          </a:r>
          <a:r>
            <a:rPr lang="es-MX" b="0" i="1" err="1"/>
            <a:t>binning</a:t>
          </a:r>
          <a:r>
            <a:rPr lang="es-MX" b="0"/>
            <a:t>” simple , intervalos igual frecuencia, 5 </a:t>
          </a:r>
          <a:r>
            <a:rPr lang="es-MX" b="0" i="1" err="1"/>
            <a:t>bins</a:t>
          </a:r>
          <a:r>
            <a:rPr lang="es-MX" b="0"/>
            <a:t>.</a:t>
          </a:r>
          <a:endParaRPr lang="es-CL" b="0"/>
        </a:p>
      </dgm:t>
    </dgm:pt>
    <dgm:pt modelId="{58D9C42E-F327-438E-8233-68934743D102}" type="parTrans" cxnId="{B6015EB7-0310-4E93-BE1D-83AAB4A89C91}">
      <dgm:prSet/>
      <dgm:spPr/>
      <dgm:t>
        <a:bodyPr/>
        <a:lstStyle/>
        <a:p>
          <a:endParaRPr lang="es-CL"/>
        </a:p>
      </dgm:t>
    </dgm:pt>
    <dgm:pt modelId="{7C2DD3F5-F717-4CD3-8D88-A97C5384A23B}" type="sibTrans" cxnId="{B6015EB7-0310-4E93-BE1D-83AAB4A89C91}">
      <dgm:prSet/>
      <dgm:spPr/>
      <dgm:t>
        <a:bodyPr/>
        <a:lstStyle/>
        <a:p>
          <a:endParaRPr lang="es-CL"/>
        </a:p>
      </dgm:t>
    </dgm:pt>
    <dgm:pt modelId="{D716CC71-BC68-4136-AA21-07A9BC394079}">
      <dgm:prSet/>
      <dgm:spPr/>
      <dgm:t>
        <a:bodyPr/>
        <a:lstStyle/>
        <a:p>
          <a:r>
            <a:rPr lang="es-CL" b="0"/>
            <a:t>Otros parámetros: máximo 10 nodos padre, métricas MDL (BIC) y AIC.</a:t>
          </a:r>
          <a:endParaRPr lang="es-CL" b="0" i="0"/>
        </a:p>
      </dgm:t>
    </dgm:pt>
    <dgm:pt modelId="{16DF027F-0B45-45B3-A29D-11F95CC26890}" type="parTrans" cxnId="{28CB283F-C843-49B5-995F-3F24FE5CB260}">
      <dgm:prSet/>
      <dgm:spPr/>
      <dgm:t>
        <a:bodyPr/>
        <a:lstStyle/>
        <a:p>
          <a:endParaRPr lang="es-CL"/>
        </a:p>
      </dgm:t>
    </dgm:pt>
    <dgm:pt modelId="{E0E4407D-A842-40A5-91D2-F25CDC191CB9}" type="sibTrans" cxnId="{28CB283F-C843-49B5-995F-3F24FE5CB260}">
      <dgm:prSet/>
      <dgm:spPr/>
      <dgm:t>
        <a:bodyPr/>
        <a:lstStyle/>
        <a:p>
          <a:endParaRPr lang="es-CL"/>
        </a:p>
      </dgm:t>
    </dgm:pt>
    <dgm:pt modelId="{81EA78D9-4B92-4BCE-95B8-F50E53112D41}" type="pres">
      <dgm:prSet presAssocID="{4F75E5FD-6F64-4247-8924-20DB530F05CC}" presName="linear" presStyleCnt="0">
        <dgm:presLayoutVars>
          <dgm:animLvl val="lvl"/>
          <dgm:resizeHandles val="exact"/>
        </dgm:presLayoutVars>
      </dgm:prSet>
      <dgm:spPr/>
    </dgm:pt>
    <dgm:pt modelId="{23862F5B-0858-46AC-B65B-7E285460E767}" type="pres">
      <dgm:prSet presAssocID="{933ADD88-9301-41CC-9611-F16BB0F1F803}" presName="parentText" presStyleLbl="node1" presStyleIdx="0" presStyleCnt="5" custLinFactNeighborX="-188">
        <dgm:presLayoutVars>
          <dgm:chMax val="0"/>
          <dgm:bulletEnabled val="1"/>
        </dgm:presLayoutVars>
      </dgm:prSet>
      <dgm:spPr/>
    </dgm:pt>
    <dgm:pt modelId="{E980BBF3-BB06-4A7B-BBCF-1FF527D275EE}" type="pres">
      <dgm:prSet presAssocID="{6AE0D6FA-7C89-44D9-B18C-0495738D3D90}" presName="spacer" presStyleCnt="0"/>
      <dgm:spPr/>
    </dgm:pt>
    <dgm:pt modelId="{DE4963E9-DF8C-4A4A-871C-F2BABFCAC174}" type="pres">
      <dgm:prSet presAssocID="{26025B66-52C3-4E46-9881-B41B409FCDDC}" presName="parentText" presStyleLbl="node1" presStyleIdx="1" presStyleCnt="5">
        <dgm:presLayoutVars>
          <dgm:chMax val="0"/>
          <dgm:bulletEnabled val="1"/>
        </dgm:presLayoutVars>
      </dgm:prSet>
      <dgm:spPr/>
    </dgm:pt>
    <dgm:pt modelId="{474FA0AE-D54D-4D1F-860B-E458D1874D24}" type="pres">
      <dgm:prSet presAssocID="{7C2DD3F5-F717-4CD3-8D88-A97C5384A23B}" presName="spacer" presStyleCnt="0"/>
      <dgm:spPr/>
    </dgm:pt>
    <dgm:pt modelId="{6CD8ADAE-EE21-4954-8A97-D342DD116EE8}" type="pres">
      <dgm:prSet presAssocID="{766326A4-68F8-467F-9028-511944EF0F61}" presName="parentText" presStyleLbl="node1" presStyleIdx="2" presStyleCnt="5">
        <dgm:presLayoutVars>
          <dgm:chMax val="0"/>
          <dgm:bulletEnabled val="1"/>
        </dgm:presLayoutVars>
      </dgm:prSet>
      <dgm:spPr/>
    </dgm:pt>
    <dgm:pt modelId="{FD35DE0C-9083-4E4F-8F79-FA884C9F6089}" type="pres">
      <dgm:prSet presAssocID="{A58135E9-A93A-4BAF-8DD2-36789B27F1F2}" presName="spacer" presStyleCnt="0"/>
      <dgm:spPr/>
    </dgm:pt>
    <dgm:pt modelId="{43B41CBD-60BD-4E7B-B474-51192EA08310}" type="pres">
      <dgm:prSet presAssocID="{3F7E3302-0C58-43AF-AE4B-9FEF3F7AD635}" presName="parentText" presStyleLbl="node1" presStyleIdx="3" presStyleCnt="5" custLinFactNeighborY="-2641">
        <dgm:presLayoutVars>
          <dgm:chMax val="0"/>
          <dgm:bulletEnabled val="1"/>
        </dgm:presLayoutVars>
      </dgm:prSet>
      <dgm:spPr/>
    </dgm:pt>
    <dgm:pt modelId="{23D9A344-896E-4804-89F7-874E9717AB2B}" type="pres">
      <dgm:prSet presAssocID="{0534A5E8-E2B3-497D-8F58-4F8ACB4F9FC7}" presName="spacer" presStyleCnt="0"/>
      <dgm:spPr/>
    </dgm:pt>
    <dgm:pt modelId="{7F8F497C-251E-45BB-BCDD-676EDC2D67A5}" type="pres">
      <dgm:prSet presAssocID="{D716CC71-BC68-4136-AA21-07A9BC394079}" presName="parentText" presStyleLbl="node1" presStyleIdx="4" presStyleCnt="5">
        <dgm:presLayoutVars>
          <dgm:chMax val="0"/>
          <dgm:bulletEnabled val="1"/>
        </dgm:presLayoutVars>
      </dgm:prSet>
      <dgm:spPr/>
    </dgm:pt>
  </dgm:ptLst>
  <dgm:cxnLst>
    <dgm:cxn modelId="{40BD1D07-BFA9-46EA-8A2F-DA07FE1F6290}" type="presOf" srcId="{D716CC71-BC68-4136-AA21-07A9BC394079}" destId="{7F8F497C-251E-45BB-BCDD-676EDC2D67A5}" srcOrd="0" destOrd="0" presId="urn:microsoft.com/office/officeart/2005/8/layout/vList2"/>
    <dgm:cxn modelId="{28CB283F-C843-49B5-995F-3F24FE5CB260}" srcId="{4F75E5FD-6F64-4247-8924-20DB530F05CC}" destId="{D716CC71-BC68-4136-AA21-07A9BC394079}" srcOrd="4" destOrd="0" parTransId="{16DF027F-0B45-45B3-A29D-11F95CC26890}" sibTransId="{E0E4407D-A842-40A5-91D2-F25CDC191CB9}"/>
    <dgm:cxn modelId="{9FA05E63-19FF-4208-8C68-BB91554ED04B}" type="presOf" srcId="{933ADD88-9301-41CC-9611-F16BB0F1F803}" destId="{23862F5B-0858-46AC-B65B-7E285460E767}" srcOrd="0" destOrd="0" presId="urn:microsoft.com/office/officeart/2005/8/layout/vList2"/>
    <dgm:cxn modelId="{7B24614A-BE34-478B-9467-A862CA5A0B40}" srcId="{4F75E5FD-6F64-4247-8924-20DB530F05CC}" destId="{933ADD88-9301-41CC-9611-F16BB0F1F803}" srcOrd="0" destOrd="0" parTransId="{53E2C1AB-FAF2-418D-BF7D-D9CDD8AEC29B}" sibTransId="{6AE0D6FA-7C89-44D9-B18C-0495738D3D90}"/>
    <dgm:cxn modelId="{91893A56-40D7-476A-B89D-DFCFEC385B57}" srcId="{4F75E5FD-6F64-4247-8924-20DB530F05CC}" destId="{766326A4-68F8-467F-9028-511944EF0F61}" srcOrd="2" destOrd="0" parTransId="{163398F3-BF70-4C7C-BF47-9495D890E301}" sibTransId="{A58135E9-A93A-4BAF-8DD2-36789B27F1F2}"/>
    <dgm:cxn modelId="{0BA7EC8A-A5C2-45BD-9AB0-57DBC017119B}" srcId="{4F75E5FD-6F64-4247-8924-20DB530F05CC}" destId="{3F7E3302-0C58-43AF-AE4B-9FEF3F7AD635}" srcOrd="3" destOrd="0" parTransId="{A4ADBD67-918C-492C-BDDE-807C58A9CA23}" sibTransId="{0534A5E8-E2B3-497D-8F58-4F8ACB4F9FC7}"/>
    <dgm:cxn modelId="{275068A0-7803-4F93-8D96-DAF39CFF39B5}" type="presOf" srcId="{4F75E5FD-6F64-4247-8924-20DB530F05CC}" destId="{81EA78D9-4B92-4BCE-95B8-F50E53112D41}" srcOrd="0" destOrd="0" presId="urn:microsoft.com/office/officeart/2005/8/layout/vList2"/>
    <dgm:cxn modelId="{B6015EB7-0310-4E93-BE1D-83AAB4A89C91}" srcId="{4F75E5FD-6F64-4247-8924-20DB530F05CC}" destId="{26025B66-52C3-4E46-9881-B41B409FCDDC}" srcOrd="1" destOrd="0" parTransId="{58D9C42E-F327-438E-8233-68934743D102}" sibTransId="{7C2DD3F5-F717-4CD3-8D88-A97C5384A23B}"/>
    <dgm:cxn modelId="{BCB167BE-6AE1-4A3E-A90D-1B4AC0E84C22}" type="presOf" srcId="{766326A4-68F8-467F-9028-511944EF0F61}" destId="{6CD8ADAE-EE21-4954-8A97-D342DD116EE8}" srcOrd="0" destOrd="0" presId="urn:microsoft.com/office/officeart/2005/8/layout/vList2"/>
    <dgm:cxn modelId="{DD8DAAE4-DBA5-4C93-B221-D392CAAB4B01}" type="presOf" srcId="{3F7E3302-0C58-43AF-AE4B-9FEF3F7AD635}" destId="{43B41CBD-60BD-4E7B-B474-51192EA08310}" srcOrd="0" destOrd="0" presId="urn:microsoft.com/office/officeart/2005/8/layout/vList2"/>
    <dgm:cxn modelId="{E7210FF3-E6F8-4E6A-844A-F0DB703A817D}" type="presOf" srcId="{26025B66-52C3-4E46-9881-B41B409FCDDC}" destId="{DE4963E9-DF8C-4A4A-871C-F2BABFCAC174}" srcOrd="0" destOrd="0" presId="urn:microsoft.com/office/officeart/2005/8/layout/vList2"/>
    <dgm:cxn modelId="{F8D850B0-A14F-4E86-8FB1-CEC5AB1DC906}" type="presParOf" srcId="{81EA78D9-4B92-4BCE-95B8-F50E53112D41}" destId="{23862F5B-0858-46AC-B65B-7E285460E767}" srcOrd="0" destOrd="0" presId="urn:microsoft.com/office/officeart/2005/8/layout/vList2"/>
    <dgm:cxn modelId="{1EA5BA2C-FCDC-469F-9D98-C69F1BA68DAD}" type="presParOf" srcId="{81EA78D9-4B92-4BCE-95B8-F50E53112D41}" destId="{E980BBF3-BB06-4A7B-BBCF-1FF527D275EE}" srcOrd="1" destOrd="0" presId="urn:microsoft.com/office/officeart/2005/8/layout/vList2"/>
    <dgm:cxn modelId="{5979C178-314E-41C8-899D-1E1CA64A36F7}" type="presParOf" srcId="{81EA78D9-4B92-4BCE-95B8-F50E53112D41}" destId="{DE4963E9-DF8C-4A4A-871C-F2BABFCAC174}" srcOrd="2" destOrd="0" presId="urn:microsoft.com/office/officeart/2005/8/layout/vList2"/>
    <dgm:cxn modelId="{5C44546F-6B91-45BC-9CB0-353082542A9F}" type="presParOf" srcId="{81EA78D9-4B92-4BCE-95B8-F50E53112D41}" destId="{474FA0AE-D54D-4D1F-860B-E458D1874D24}" srcOrd="3" destOrd="0" presId="urn:microsoft.com/office/officeart/2005/8/layout/vList2"/>
    <dgm:cxn modelId="{0EB2ACC6-F0A3-43E6-9D59-A80461CC4689}" type="presParOf" srcId="{81EA78D9-4B92-4BCE-95B8-F50E53112D41}" destId="{6CD8ADAE-EE21-4954-8A97-D342DD116EE8}" srcOrd="4" destOrd="0" presId="urn:microsoft.com/office/officeart/2005/8/layout/vList2"/>
    <dgm:cxn modelId="{857410FE-4069-4803-8927-396440E99622}" type="presParOf" srcId="{81EA78D9-4B92-4BCE-95B8-F50E53112D41}" destId="{FD35DE0C-9083-4E4F-8F79-FA884C9F6089}" srcOrd="5" destOrd="0" presId="urn:microsoft.com/office/officeart/2005/8/layout/vList2"/>
    <dgm:cxn modelId="{7081D779-0444-4574-B62B-5E48DAD12359}" type="presParOf" srcId="{81EA78D9-4B92-4BCE-95B8-F50E53112D41}" destId="{43B41CBD-60BD-4E7B-B474-51192EA08310}" srcOrd="6" destOrd="0" presId="urn:microsoft.com/office/officeart/2005/8/layout/vList2"/>
    <dgm:cxn modelId="{7D32AF83-EC4F-4360-A38A-21C0C5307E72}" type="presParOf" srcId="{81EA78D9-4B92-4BCE-95B8-F50E53112D41}" destId="{23D9A344-896E-4804-89F7-874E9717AB2B}" srcOrd="7" destOrd="0" presId="urn:microsoft.com/office/officeart/2005/8/layout/vList2"/>
    <dgm:cxn modelId="{D92DFF84-2FA5-43A3-B87F-2AAAC9CDE090}" type="presParOf" srcId="{81EA78D9-4B92-4BCE-95B8-F50E53112D41}" destId="{7F8F497C-251E-45BB-BCDD-676EDC2D67A5}"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C4B872-CDA1-4271-A4F9-94A3A496D384}"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s-CL"/>
        </a:p>
      </dgm:t>
    </dgm:pt>
    <dgm:pt modelId="{EC145D15-444E-457A-8DE4-C9BA61E65455}">
      <dgm:prSet/>
      <dgm:spPr/>
      <dgm:t>
        <a:bodyPr/>
        <a:lstStyle/>
        <a:p>
          <a:pPr algn="just"/>
          <a:r>
            <a:rPr lang="es-MX" b="1"/>
            <a:t>Primer modelo</a:t>
          </a:r>
        </a:p>
        <a:p>
          <a:pPr algn="just"/>
          <a:r>
            <a:rPr lang="es-MX"/>
            <a:t>En términos de </a:t>
          </a:r>
          <a:r>
            <a:rPr lang="es-MX" i="1" err="1"/>
            <a:t>Balanced</a:t>
          </a:r>
          <a:r>
            <a:rPr lang="es-MX" i="1"/>
            <a:t> </a:t>
          </a:r>
          <a:r>
            <a:rPr lang="es-MX" i="1" err="1"/>
            <a:t>Accuracy</a:t>
          </a:r>
          <a:r>
            <a:rPr lang="es-MX" i="1"/>
            <a:t> </a:t>
          </a:r>
          <a:r>
            <a:rPr lang="es-MX"/>
            <a:t>nos indica un </a:t>
          </a:r>
          <a:r>
            <a:rPr lang="es-MX" b="1"/>
            <a:t>74,5%</a:t>
          </a:r>
          <a:r>
            <a:rPr lang="es-MX"/>
            <a:t> para modelo con datos desbalanceados y con una selección de 5 variables</a:t>
          </a:r>
          <a:endParaRPr lang="es-CL"/>
        </a:p>
      </dgm:t>
    </dgm:pt>
    <dgm:pt modelId="{49A45DF6-E9D9-4BF7-B447-03FA2F3ACB02}" type="parTrans" cxnId="{44AD453B-444B-4988-817D-BF99746CAAB9}">
      <dgm:prSet/>
      <dgm:spPr/>
      <dgm:t>
        <a:bodyPr/>
        <a:lstStyle/>
        <a:p>
          <a:endParaRPr lang="es-CL"/>
        </a:p>
      </dgm:t>
    </dgm:pt>
    <dgm:pt modelId="{C82F33C1-CC0F-4706-8A90-4C6FEBE1E945}" type="sibTrans" cxnId="{44AD453B-444B-4988-817D-BF99746CAAB9}">
      <dgm:prSet/>
      <dgm:spPr/>
      <dgm:t>
        <a:bodyPr/>
        <a:lstStyle/>
        <a:p>
          <a:endParaRPr lang="es-CL"/>
        </a:p>
      </dgm:t>
    </dgm:pt>
    <dgm:pt modelId="{8C3A3D63-9E83-4D63-857B-915582CC024B}">
      <dgm:prSet/>
      <dgm:spPr/>
      <dgm:t>
        <a:bodyPr/>
        <a:lstStyle/>
        <a:p>
          <a:pPr algn="just"/>
          <a:r>
            <a:rPr lang="es-MX"/>
            <a:t>Base de datos desequilibrada, </a:t>
          </a:r>
          <a:r>
            <a:rPr lang="es-MX" b="1"/>
            <a:t>89,5%</a:t>
          </a:r>
          <a:r>
            <a:rPr lang="es-MX"/>
            <a:t> aprobados y </a:t>
          </a:r>
          <a:r>
            <a:rPr lang="es-MX" b="1"/>
            <a:t>10,5%</a:t>
          </a:r>
          <a:r>
            <a:rPr lang="es-MX"/>
            <a:t> reprobados</a:t>
          </a:r>
          <a:endParaRPr lang="es-CL"/>
        </a:p>
      </dgm:t>
    </dgm:pt>
    <dgm:pt modelId="{BE123B83-E68B-43D9-A85B-260D80D804F1}" type="parTrans" cxnId="{CD8B00D9-5572-45A5-90EC-22547A8BE479}">
      <dgm:prSet/>
      <dgm:spPr/>
      <dgm:t>
        <a:bodyPr/>
        <a:lstStyle/>
        <a:p>
          <a:endParaRPr lang="es-CL"/>
        </a:p>
      </dgm:t>
    </dgm:pt>
    <dgm:pt modelId="{12A8D14F-D501-4164-90C1-88BC7B3BB5C9}" type="sibTrans" cxnId="{CD8B00D9-5572-45A5-90EC-22547A8BE479}">
      <dgm:prSet/>
      <dgm:spPr/>
      <dgm:t>
        <a:bodyPr/>
        <a:lstStyle/>
        <a:p>
          <a:endParaRPr lang="es-CL"/>
        </a:p>
      </dgm:t>
    </dgm:pt>
    <dgm:pt modelId="{8E7B1DE9-C186-4070-8FE9-BBBEC3F70EDF}">
      <dgm:prSet/>
      <dgm:spPr/>
      <dgm:t>
        <a:bodyPr/>
        <a:lstStyle/>
        <a:p>
          <a:pPr algn="just"/>
          <a:r>
            <a:rPr lang="es-MX" b="1"/>
            <a:t>Segundo modelo</a:t>
          </a:r>
        </a:p>
        <a:p>
          <a:pPr algn="just"/>
          <a:r>
            <a:rPr lang="es-MX"/>
            <a:t>En términos de </a:t>
          </a:r>
          <a:r>
            <a:rPr lang="es-MX" i="1" err="1"/>
            <a:t>Accuracy</a:t>
          </a:r>
          <a:r>
            <a:rPr lang="es-MX"/>
            <a:t> el modelo original nos indica un </a:t>
          </a:r>
          <a:r>
            <a:rPr lang="es-MX" b="1"/>
            <a:t>88,9%</a:t>
          </a:r>
          <a:r>
            <a:rPr lang="es-MX"/>
            <a:t> con datos balanceados, manteniéndose como mejor modelo con respecto a la aplicación de selección de variables y restricciones de arcos.</a:t>
          </a:r>
          <a:endParaRPr lang="es-CL"/>
        </a:p>
      </dgm:t>
    </dgm:pt>
    <dgm:pt modelId="{718FD4AF-12B7-418D-81C8-A01C110765FE}" type="parTrans" cxnId="{CCAECC3C-3C79-4667-AA22-4EE505C48CD4}">
      <dgm:prSet/>
      <dgm:spPr/>
      <dgm:t>
        <a:bodyPr/>
        <a:lstStyle/>
        <a:p>
          <a:endParaRPr lang="es-CL"/>
        </a:p>
      </dgm:t>
    </dgm:pt>
    <dgm:pt modelId="{2DFDE2AB-7704-4D73-9903-35519F4CDB09}" type="sibTrans" cxnId="{CCAECC3C-3C79-4667-AA22-4EE505C48CD4}">
      <dgm:prSet/>
      <dgm:spPr/>
      <dgm:t>
        <a:bodyPr/>
        <a:lstStyle/>
        <a:p>
          <a:endParaRPr lang="es-CL"/>
        </a:p>
      </dgm:t>
    </dgm:pt>
    <dgm:pt modelId="{5E8D89F8-CB48-4A54-94D6-F86D2F0D0DA2}">
      <dgm:prSet/>
      <dgm:spPr/>
      <dgm:t>
        <a:bodyPr/>
        <a:lstStyle/>
        <a:p>
          <a:pPr algn="just"/>
          <a:r>
            <a:rPr lang="es-MX" b="1"/>
            <a:t>Modelos </a:t>
          </a:r>
          <a:r>
            <a:rPr lang="es-MX" b="1" err="1"/>
            <a:t>Weka</a:t>
          </a:r>
          <a:endParaRPr lang="es-MX" b="1"/>
        </a:p>
        <a:p>
          <a:pPr algn="just"/>
          <a:r>
            <a:rPr lang="es-MX"/>
            <a:t>Los modelos realizados en </a:t>
          </a:r>
          <a:r>
            <a:rPr lang="es-MX" err="1"/>
            <a:t>Weka</a:t>
          </a:r>
          <a:r>
            <a:rPr lang="es-MX"/>
            <a:t> muestran una métrica satisfactoria, lo que confirma una similitud a los modelos construidos en R sobre Python.</a:t>
          </a:r>
          <a:endParaRPr lang="es-CL"/>
        </a:p>
      </dgm:t>
    </dgm:pt>
    <dgm:pt modelId="{96C61A4B-3513-42AB-9D81-7950DF38AF91}" type="parTrans" cxnId="{FC559387-0AAD-4E5C-8057-836DD3827937}">
      <dgm:prSet/>
      <dgm:spPr/>
      <dgm:t>
        <a:bodyPr/>
        <a:lstStyle/>
        <a:p>
          <a:endParaRPr lang="es-CL"/>
        </a:p>
      </dgm:t>
    </dgm:pt>
    <dgm:pt modelId="{D5C06520-DE0C-4A4C-BE83-55659FFE8DA9}" type="sibTrans" cxnId="{FC559387-0AAD-4E5C-8057-836DD3827937}">
      <dgm:prSet/>
      <dgm:spPr/>
      <dgm:t>
        <a:bodyPr/>
        <a:lstStyle/>
        <a:p>
          <a:endParaRPr lang="es-CL"/>
        </a:p>
      </dgm:t>
    </dgm:pt>
    <dgm:pt modelId="{489D3EB3-5EF5-4B67-88EB-EF3A4A73E02B}">
      <dgm:prSet/>
      <dgm:spPr/>
      <dgm:t>
        <a:bodyPr/>
        <a:lstStyle/>
        <a:p>
          <a:pPr algn="just"/>
          <a:r>
            <a:rPr lang="es-MX"/>
            <a:t>En resumen se detecta una relación causal directa del juego de diagnóstico con respecto al estado final, pero no así con la prueba de diagnóstico. Esto se encuentra validado con los modelos realizados en </a:t>
          </a:r>
          <a:r>
            <a:rPr lang="es-MX" err="1"/>
            <a:t>Weka</a:t>
          </a:r>
          <a:r>
            <a:rPr lang="es-MX"/>
            <a:t>.</a:t>
          </a:r>
          <a:endParaRPr lang="es-CL"/>
        </a:p>
      </dgm:t>
    </dgm:pt>
    <dgm:pt modelId="{3F6D1778-F49F-482D-9C5E-D89683274BC5}" type="parTrans" cxnId="{7C1DCEA0-6097-446B-B851-B96050D7B209}">
      <dgm:prSet/>
      <dgm:spPr/>
    </dgm:pt>
    <dgm:pt modelId="{47BF5ADC-4817-48A0-811A-656D2A21F3FD}" type="sibTrans" cxnId="{7C1DCEA0-6097-446B-B851-B96050D7B209}">
      <dgm:prSet/>
      <dgm:spPr/>
    </dgm:pt>
    <dgm:pt modelId="{4213AEB1-E53B-4FCB-95EB-FF3B841FED23}" type="pres">
      <dgm:prSet presAssocID="{4BC4B872-CDA1-4271-A4F9-94A3A496D384}" presName="diagram" presStyleCnt="0">
        <dgm:presLayoutVars>
          <dgm:dir/>
          <dgm:resizeHandles val="exact"/>
        </dgm:presLayoutVars>
      </dgm:prSet>
      <dgm:spPr/>
    </dgm:pt>
    <dgm:pt modelId="{285C9357-6BDE-4898-9E8F-C74572E15EBE}" type="pres">
      <dgm:prSet presAssocID="{8C3A3D63-9E83-4D63-857B-915582CC024B}" presName="node" presStyleLbl="node1" presStyleIdx="0" presStyleCnt="5">
        <dgm:presLayoutVars>
          <dgm:bulletEnabled val="1"/>
        </dgm:presLayoutVars>
      </dgm:prSet>
      <dgm:spPr/>
    </dgm:pt>
    <dgm:pt modelId="{780A3AF1-E976-4EE0-8A43-6D00D4BD7B67}" type="pres">
      <dgm:prSet presAssocID="{12A8D14F-D501-4164-90C1-88BC7B3BB5C9}" presName="sibTrans" presStyleCnt="0"/>
      <dgm:spPr/>
    </dgm:pt>
    <dgm:pt modelId="{81C98C94-506D-49A5-B1FE-7FA1B5ED70CF}" type="pres">
      <dgm:prSet presAssocID="{EC145D15-444E-457A-8DE4-C9BA61E65455}" presName="node" presStyleLbl="node1" presStyleIdx="1" presStyleCnt="5">
        <dgm:presLayoutVars>
          <dgm:bulletEnabled val="1"/>
        </dgm:presLayoutVars>
      </dgm:prSet>
      <dgm:spPr/>
    </dgm:pt>
    <dgm:pt modelId="{8EF40812-D4EE-4E81-BDAA-26A42CE15F6D}" type="pres">
      <dgm:prSet presAssocID="{C82F33C1-CC0F-4706-8A90-4C6FEBE1E945}" presName="sibTrans" presStyleCnt="0"/>
      <dgm:spPr/>
    </dgm:pt>
    <dgm:pt modelId="{11ED80A5-27AA-4CBD-AD20-D5045E023122}" type="pres">
      <dgm:prSet presAssocID="{8E7B1DE9-C186-4070-8FE9-BBBEC3F70EDF}" presName="node" presStyleLbl="node1" presStyleIdx="2" presStyleCnt="5">
        <dgm:presLayoutVars>
          <dgm:bulletEnabled val="1"/>
        </dgm:presLayoutVars>
      </dgm:prSet>
      <dgm:spPr/>
    </dgm:pt>
    <dgm:pt modelId="{A859D8FF-D2F9-4EB5-B95A-827B0200D89A}" type="pres">
      <dgm:prSet presAssocID="{2DFDE2AB-7704-4D73-9903-35519F4CDB09}" presName="sibTrans" presStyleCnt="0"/>
      <dgm:spPr/>
    </dgm:pt>
    <dgm:pt modelId="{46B54091-3D55-4979-B779-546EE38C23A8}" type="pres">
      <dgm:prSet presAssocID="{5E8D89F8-CB48-4A54-94D6-F86D2F0D0DA2}" presName="node" presStyleLbl="node1" presStyleIdx="3" presStyleCnt="5">
        <dgm:presLayoutVars>
          <dgm:bulletEnabled val="1"/>
        </dgm:presLayoutVars>
      </dgm:prSet>
      <dgm:spPr/>
    </dgm:pt>
    <dgm:pt modelId="{AF958455-73C0-4D42-9258-23AB5707FF85}" type="pres">
      <dgm:prSet presAssocID="{D5C06520-DE0C-4A4C-BE83-55659FFE8DA9}" presName="sibTrans" presStyleCnt="0"/>
      <dgm:spPr/>
    </dgm:pt>
    <dgm:pt modelId="{EEEA27BB-E41F-4ECA-A34A-1C73773C726E}" type="pres">
      <dgm:prSet presAssocID="{489D3EB3-5EF5-4B67-88EB-EF3A4A73E02B}" presName="node" presStyleLbl="node1" presStyleIdx="4" presStyleCnt="5">
        <dgm:presLayoutVars>
          <dgm:bulletEnabled val="1"/>
        </dgm:presLayoutVars>
      </dgm:prSet>
      <dgm:spPr/>
    </dgm:pt>
  </dgm:ptLst>
  <dgm:cxnLst>
    <dgm:cxn modelId="{FBEA5B34-6598-4783-9175-1D148A255E4F}" type="presOf" srcId="{489D3EB3-5EF5-4B67-88EB-EF3A4A73E02B}" destId="{EEEA27BB-E41F-4ECA-A34A-1C73773C726E}" srcOrd="0" destOrd="0" presId="urn:microsoft.com/office/officeart/2005/8/layout/default"/>
    <dgm:cxn modelId="{44AD453B-444B-4988-817D-BF99746CAAB9}" srcId="{4BC4B872-CDA1-4271-A4F9-94A3A496D384}" destId="{EC145D15-444E-457A-8DE4-C9BA61E65455}" srcOrd="1" destOrd="0" parTransId="{49A45DF6-E9D9-4BF7-B447-03FA2F3ACB02}" sibTransId="{C82F33C1-CC0F-4706-8A90-4C6FEBE1E945}"/>
    <dgm:cxn modelId="{CCAECC3C-3C79-4667-AA22-4EE505C48CD4}" srcId="{4BC4B872-CDA1-4271-A4F9-94A3A496D384}" destId="{8E7B1DE9-C186-4070-8FE9-BBBEC3F70EDF}" srcOrd="2" destOrd="0" parTransId="{718FD4AF-12B7-418D-81C8-A01C110765FE}" sibTransId="{2DFDE2AB-7704-4D73-9903-35519F4CDB09}"/>
    <dgm:cxn modelId="{22E4D33D-3D6C-474D-9E92-1B40C47CFDD6}" type="presOf" srcId="{4BC4B872-CDA1-4271-A4F9-94A3A496D384}" destId="{4213AEB1-E53B-4FCB-95EB-FF3B841FED23}" srcOrd="0" destOrd="0" presId="urn:microsoft.com/office/officeart/2005/8/layout/default"/>
    <dgm:cxn modelId="{54AE0E79-0E42-4FDC-9607-576E3156CAFA}" type="presOf" srcId="{8C3A3D63-9E83-4D63-857B-915582CC024B}" destId="{285C9357-6BDE-4898-9E8F-C74572E15EBE}" srcOrd="0" destOrd="0" presId="urn:microsoft.com/office/officeart/2005/8/layout/default"/>
    <dgm:cxn modelId="{FC559387-0AAD-4E5C-8057-836DD3827937}" srcId="{4BC4B872-CDA1-4271-A4F9-94A3A496D384}" destId="{5E8D89F8-CB48-4A54-94D6-F86D2F0D0DA2}" srcOrd="3" destOrd="0" parTransId="{96C61A4B-3513-42AB-9D81-7950DF38AF91}" sibTransId="{D5C06520-DE0C-4A4C-BE83-55659FFE8DA9}"/>
    <dgm:cxn modelId="{7C1DCEA0-6097-446B-B851-B96050D7B209}" srcId="{4BC4B872-CDA1-4271-A4F9-94A3A496D384}" destId="{489D3EB3-5EF5-4B67-88EB-EF3A4A73E02B}" srcOrd="4" destOrd="0" parTransId="{3F6D1778-F49F-482D-9C5E-D89683274BC5}" sibTransId="{47BF5ADC-4817-48A0-811A-656D2A21F3FD}"/>
    <dgm:cxn modelId="{B13DD6D1-C38F-4571-983D-D8023405FCF7}" type="presOf" srcId="{8E7B1DE9-C186-4070-8FE9-BBBEC3F70EDF}" destId="{11ED80A5-27AA-4CBD-AD20-D5045E023122}" srcOrd="0" destOrd="0" presId="urn:microsoft.com/office/officeart/2005/8/layout/default"/>
    <dgm:cxn modelId="{CD8B00D9-5572-45A5-90EC-22547A8BE479}" srcId="{4BC4B872-CDA1-4271-A4F9-94A3A496D384}" destId="{8C3A3D63-9E83-4D63-857B-915582CC024B}" srcOrd="0" destOrd="0" parTransId="{BE123B83-E68B-43D9-A85B-260D80D804F1}" sibTransId="{12A8D14F-D501-4164-90C1-88BC7B3BB5C9}"/>
    <dgm:cxn modelId="{0BF198FA-EC9C-46C5-A807-DFAD96F85B6F}" type="presOf" srcId="{EC145D15-444E-457A-8DE4-C9BA61E65455}" destId="{81C98C94-506D-49A5-B1FE-7FA1B5ED70CF}" srcOrd="0" destOrd="0" presId="urn:microsoft.com/office/officeart/2005/8/layout/default"/>
    <dgm:cxn modelId="{A9A471FD-2389-4F72-8031-CAC466B14820}" type="presOf" srcId="{5E8D89F8-CB48-4A54-94D6-F86D2F0D0DA2}" destId="{46B54091-3D55-4979-B779-546EE38C23A8}" srcOrd="0" destOrd="0" presId="urn:microsoft.com/office/officeart/2005/8/layout/default"/>
    <dgm:cxn modelId="{D3107DD9-E27D-417F-BF83-50179FE47D6D}" type="presParOf" srcId="{4213AEB1-E53B-4FCB-95EB-FF3B841FED23}" destId="{285C9357-6BDE-4898-9E8F-C74572E15EBE}" srcOrd="0" destOrd="0" presId="urn:microsoft.com/office/officeart/2005/8/layout/default"/>
    <dgm:cxn modelId="{D14AB100-8745-4514-8CD3-18F8F2AA7BCB}" type="presParOf" srcId="{4213AEB1-E53B-4FCB-95EB-FF3B841FED23}" destId="{780A3AF1-E976-4EE0-8A43-6D00D4BD7B67}" srcOrd="1" destOrd="0" presId="urn:microsoft.com/office/officeart/2005/8/layout/default"/>
    <dgm:cxn modelId="{058D3C2B-5169-452C-80C5-BBBADADD43D9}" type="presParOf" srcId="{4213AEB1-E53B-4FCB-95EB-FF3B841FED23}" destId="{81C98C94-506D-49A5-B1FE-7FA1B5ED70CF}" srcOrd="2" destOrd="0" presId="urn:microsoft.com/office/officeart/2005/8/layout/default"/>
    <dgm:cxn modelId="{77010376-47D5-4E9D-AD9B-230D4551AEB3}" type="presParOf" srcId="{4213AEB1-E53B-4FCB-95EB-FF3B841FED23}" destId="{8EF40812-D4EE-4E81-BDAA-26A42CE15F6D}" srcOrd="3" destOrd="0" presId="urn:microsoft.com/office/officeart/2005/8/layout/default"/>
    <dgm:cxn modelId="{A3F1923C-6F1C-4066-B3AB-365BF6ACFB87}" type="presParOf" srcId="{4213AEB1-E53B-4FCB-95EB-FF3B841FED23}" destId="{11ED80A5-27AA-4CBD-AD20-D5045E023122}" srcOrd="4" destOrd="0" presId="urn:microsoft.com/office/officeart/2005/8/layout/default"/>
    <dgm:cxn modelId="{7FDB5D59-78A7-443E-AF2A-2240738B5CCE}" type="presParOf" srcId="{4213AEB1-E53B-4FCB-95EB-FF3B841FED23}" destId="{A859D8FF-D2F9-4EB5-B95A-827B0200D89A}" srcOrd="5" destOrd="0" presId="urn:microsoft.com/office/officeart/2005/8/layout/default"/>
    <dgm:cxn modelId="{010DC2A9-4A06-467F-9F1B-49FB3D72F61B}" type="presParOf" srcId="{4213AEB1-E53B-4FCB-95EB-FF3B841FED23}" destId="{46B54091-3D55-4979-B779-546EE38C23A8}" srcOrd="6" destOrd="0" presId="urn:microsoft.com/office/officeart/2005/8/layout/default"/>
    <dgm:cxn modelId="{FF88FBD4-9A72-400A-AC01-E03D3DA4BC9F}" type="presParOf" srcId="{4213AEB1-E53B-4FCB-95EB-FF3B841FED23}" destId="{AF958455-73C0-4D42-9258-23AB5707FF85}" srcOrd="7" destOrd="0" presId="urn:microsoft.com/office/officeart/2005/8/layout/default"/>
    <dgm:cxn modelId="{E69D44AD-F8B7-4B49-84CB-9875C8C2A447}" type="presParOf" srcId="{4213AEB1-E53B-4FCB-95EB-FF3B841FED23}" destId="{EEEA27BB-E41F-4ECA-A34A-1C73773C726E}"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C06666-93C1-4B52-A76C-1F0A971C87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L"/>
        </a:p>
      </dgm:t>
    </dgm:pt>
    <dgm:pt modelId="{04B7C85B-C77C-4B42-A50D-150C62EB20BD}">
      <dgm:prSet phldrT="[Texto]">
        <dgm:style>
          <a:lnRef idx="2">
            <a:schemeClr val="accent1"/>
          </a:lnRef>
          <a:fillRef idx="1">
            <a:schemeClr val="lt1"/>
          </a:fillRef>
          <a:effectRef idx="0">
            <a:schemeClr val="accent1"/>
          </a:effectRef>
          <a:fontRef idx="minor">
            <a:schemeClr val="dk1"/>
          </a:fontRef>
        </dgm:style>
      </dgm:prSet>
      <dgm:spPr/>
      <dgm:t>
        <a:bodyPr/>
        <a:lstStyle/>
        <a:p>
          <a:pPr algn="ctr"/>
          <a:r>
            <a:rPr lang="es-MX"/>
            <a:t>UNAB (2018)</a:t>
          </a:r>
          <a:endParaRPr lang="es-CL"/>
        </a:p>
      </dgm:t>
    </dgm:pt>
    <dgm:pt modelId="{4757CD65-EBD5-4958-8C18-6216F52023FF}" type="parTrans" cxnId="{9233DFED-F08C-46C0-9152-CB101891F233}">
      <dgm:prSet/>
      <dgm:spPr/>
      <dgm:t>
        <a:bodyPr/>
        <a:lstStyle/>
        <a:p>
          <a:endParaRPr lang="es-CL"/>
        </a:p>
      </dgm:t>
    </dgm:pt>
    <dgm:pt modelId="{578CF874-E53B-41EF-9EA3-CAADD773E1F6}" type="sibTrans" cxnId="{9233DFED-F08C-46C0-9152-CB101891F233}">
      <dgm:prSet/>
      <dgm:spPr/>
      <dgm:t>
        <a:bodyPr/>
        <a:lstStyle/>
        <a:p>
          <a:endParaRPr lang="es-CL"/>
        </a:p>
      </dgm:t>
    </dgm:pt>
    <dgm:pt modelId="{BDC227C9-59BD-4BBB-BC63-796D15F89FC7}">
      <dgm:prSet phldrT="[Texto]"/>
      <dgm:spPr/>
      <dgm:t>
        <a:bodyPr/>
        <a:lstStyle/>
        <a:p>
          <a:r>
            <a:rPr lang="es-MX"/>
            <a:t>Deserción primer año 20,2%</a:t>
          </a:r>
          <a:endParaRPr lang="es-CL"/>
        </a:p>
      </dgm:t>
    </dgm:pt>
    <dgm:pt modelId="{1BD047B8-F414-4704-899E-F2DD6F625FB0}" type="parTrans" cxnId="{B4603F0B-C07C-4754-977E-EC5D45B22579}">
      <dgm:prSet/>
      <dgm:spPr/>
      <dgm:t>
        <a:bodyPr/>
        <a:lstStyle/>
        <a:p>
          <a:endParaRPr lang="es-CL"/>
        </a:p>
      </dgm:t>
    </dgm:pt>
    <dgm:pt modelId="{398C9C71-8ED9-4C17-B87C-71189B96B4B5}" type="sibTrans" cxnId="{B4603F0B-C07C-4754-977E-EC5D45B22579}">
      <dgm:prSet/>
      <dgm:spPr/>
      <dgm:t>
        <a:bodyPr/>
        <a:lstStyle/>
        <a:p>
          <a:endParaRPr lang="es-CL"/>
        </a:p>
      </dgm:t>
    </dgm:pt>
    <dgm:pt modelId="{AE1AA2C6-AE9E-4342-A095-7ACECDED3D9B}">
      <dgm:prSet phldrT="[Texto]"/>
      <dgm:spPr/>
      <dgm:t>
        <a:bodyPr/>
        <a:lstStyle/>
        <a:p>
          <a:r>
            <a:rPr lang="es-MX"/>
            <a:t>Solo pregrado primer año 19,5%</a:t>
          </a:r>
          <a:endParaRPr lang="es-CL"/>
        </a:p>
      </dgm:t>
    </dgm:pt>
    <dgm:pt modelId="{4C6FAA41-60FE-4260-AD89-A0585A7BC775}" type="parTrans" cxnId="{267DC34F-5688-436F-8D9F-C2CF87C81F11}">
      <dgm:prSet/>
      <dgm:spPr/>
      <dgm:t>
        <a:bodyPr/>
        <a:lstStyle/>
        <a:p>
          <a:endParaRPr lang="es-CL"/>
        </a:p>
      </dgm:t>
    </dgm:pt>
    <dgm:pt modelId="{A7EE29A7-E0B6-4939-AC1A-24C0BFFF4382}" type="sibTrans" cxnId="{267DC34F-5688-436F-8D9F-C2CF87C81F11}">
      <dgm:prSet/>
      <dgm:spPr/>
      <dgm:t>
        <a:bodyPr/>
        <a:lstStyle/>
        <a:p>
          <a:endParaRPr lang="es-CL"/>
        </a:p>
      </dgm:t>
    </dgm:pt>
    <dgm:pt modelId="{C5006C6A-251D-435A-881F-B9BF67BA8A51}" type="pres">
      <dgm:prSet presAssocID="{45C06666-93C1-4B52-A76C-1F0A971C8784}" presName="linear" presStyleCnt="0">
        <dgm:presLayoutVars>
          <dgm:animLvl val="lvl"/>
          <dgm:resizeHandles val="exact"/>
        </dgm:presLayoutVars>
      </dgm:prSet>
      <dgm:spPr/>
    </dgm:pt>
    <dgm:pt modelId="{C7CBA25C-C152-4531-A8BF-26C5204582E5}" type="pres">
      <dgm:prSet presAssocID="{04B7C85B-C77C-4B42-A50D-150C62EB20BD}" presName="parentText" presStyleLbl="node1" presStyleIdx="0" presStyleCnt="1">
        <dgm:presLayoutVars>
          <dgm:chMax val="0"/>
          <dgm:bulletEnabled val="1"/>
        </dgm:presLayoutVars>
      </dgm:prSet>
      <dgm:spPr/>
    </dgm:pt>
    <dgm:pt modelId="{3B2BD732-CBBA-470E-B5C9-ACCF1412AD49}" type="pres">
      <dgm:prSet presAssocID="{04B7C85B-C77C-4B42-A50D-150C62EB20BD}" presName="childText" presStyleLbl="revTx" presStyleIdx="0" presStyleCnt="1">
        <dgm:presLayoutVars>
          <dgm:bulletEnabled val="1"/>
        </dgm:presLayoutVars>
      </dgm:prSet>
      <dgm:spPr/>
    </dgm:pt>
  </dgm:ptLst>
  <dgm:cxnLst>
    <dgm:cxn modelId="{B4603F0B-C07C-4754-977E-EC5D45B22579}" srcId="{04B7C85B-C77C-4B42-A50D-150C62EB20BD}" destId="{BDC227C9-59BD-4BBB-BC63-796D15F89FC7}" srcOrd="0" destOrd="0" parTransId="{1BD047B8-F414-4704-899E-F2DD6F625FB0}" sibTransId="{398C9C71-8ED9-4C17-B87C-71189B96B4B5}"/>
    <dgm:cxn modelId="{91519E2C-93E7-4256-9278-9CE4A7AF3672}" type="presOf" srcId="{45C06666-93C1-4B52-A76C-1F0A971C8784}" destId="{C5006C6A-251D-435A-881F-B9BF67BA8A51}" srcOrd="0" destOrd="0" presId="urn:microsoft.com/office/officeart/2005/8/layout/vList2"/>
    <dgm:cxn modelId="{267DC34F-5688-436F-8D9F-C2CF87C81F11}" srcId="{04B7C85B-C77C-4B42-A50D-150C62EB20BD}" destId="{AE1AA2C6-AE9E-4342-A095-7ACECDED3D9B}" srcOrd="1" destOrd="0" parTransId="{4C6FAA41-60FE-4260-AD89-A0585A7BC775}" sibTransId="{A7EE29A7-E0B6-4939-AC1A-24C0BFFF4382}"/>
    <dgm:cxn modelId="{0D02BA71-B6B8-4680-AFE1-DC2EBCE93E16}" type="presOf" srcId="{BDC227C9-59BD-4BBB-BC63-796D15F89FC7}" destId="{3B2BD732-CBBA-470E-B5C9-ACCF1412AD49}" srcOrd="0" destOrd="0" presId="urn:microsoft.com/office/officeart/2005/8/layout/vList2"/>
    <dgm:cxn modelId="{DBE59DA7-6E9D-4BAC-B752-0D0404B2669B}" type="presOf" srcId="{04B7C85B-C77C-4B42-A50D-150C62EB20BD}" destId="{C7CBA25C-C152-4531-A8BF-26C5204582E5}" srcOrd="0" destOrd="0" presId="urn:microsoft.com/office/officeart/2005/8/layout/vList2"/>
    <dgm:cxn modelId="{172235DB-0B77-45EE-B5CB-407D3AE396A3}" type="presOf" srcId="{AE1AA2C6-AE9E-4342-A095-7ACECDED3D9B}" destId="{3B2BD732-CBBA-470E-B5C9-ACCF1412AD49}" srcOrd="0" destOrd="1" presId="urn:microsoft.com/office/officeart/2005/8/layout/vList2"/>
    <dgm:cxn modelId="{9233DFED-F08C-46C0-9152-CB101891F233}" srcId="{45C06666-93C1-4B52-A76C-1F0A971C8784}" destId="{04B7C85B-C77C-4B42-A50D-150C62EB20BD}" srcOrd="0" destOrd="0" parTransId="{4757CD65-EBD5-4958-8C18-6216F52023FF}" sibTransId="{578CF874-E53B-41EF-9EA3-CAADD773E1F6}"/>
    <dgm:cxn modelId="{7971DA05-33A7-46ED-BCE4-739FDD497898}" type="presParOf" srcId="{C5006C6A-251D-435A-881F-B9BF67BA8A51}" destId="{C7CBA25C-C152-4531-A8BF-26C5204582E5}" srcOrd="0" destOrd="0" presId="urn:microsoft.com/office/officeart/2005/8/layout/vList2"/>
    <dgm:cxn modelId="{0439D001-0CD3-4C3D-96B7-2BE6097FF0D6}" type="presParOf" srcId="{C5006C6A-251D-435A-881F-B9BF67BA8A51}" destId="{3B2BD732-CBBA-470E-B5C9-ACCF1412AD49}" srcOrd="1"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60BA9E-A36A-4D27-9966-8DCECF16047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L"/>
        </a:p>
      </dgm:t>
    </dgm:pt>
    <dgm:pt modelId="{2F45C8F1-F24C-408F-9CB1-99FCD25521BD}">
      <dgm:prSet phldrT="[Texto]">
        <dgm:style>
          <a:lnRef idx="2">
            <a:schemeClr val="accent1"/>
          </a:lnRef>
          <a:fillRef idx="1">
            <a:schemeClr val="lt1"/>
          </a:fillRef>
          <a:effectRef idx="0">
            <a:schemeClr val="accent1"/>
          </a:effectRef>
          <a:fontRef idx="minor">
            <a:schemeClr val="dk1"/>
          </a:fontRef>
        </dgm:style>
      </dgm:prSet>
      <dgm:spPr/>
      <dgm:t>
        <a:bodyPr/>
        <a:lstStyle/>
        <a:p>
          <a:pPr algn="ctr"/>
          <a:r>
            <a:rPr lang="es-MX"/>
            <a:t>Chile (SIES 2020)</a:t>
          </a:r>
          <a:endParaRPr lang="es-CL"/>
        </a:p>
      </dgm:t>
    </dgm:pt>
    <dgm:pt modelId="{65D1574D-605C-4405-A06C-B923D6D78B4E}" type="parTrans" cxnId="{8E899FE5-BECF-40C2-A28C-E21D1411131B}">
      <dgm:prSet/>
      <dgm:spPr/>
      <dgm:t>
        <a:bodyPr/>
        <a:lstStyle/>
        <a:p>
          <a:endParaRPr lang="es-CL"/>
        </a:p>
      </dgm:t>
    </dgm:pt>
    <dgm:pt modelId="{EA7E3383-8325-4E18-B5FD-7F832E5BAA34}" type="sibTrans" cxnId="{8E899FE5-BECF-40C2-A28C-E21D1411131B}">
      <dgm:prSet/>
      <dgm:spPr/>
      <dgm:t>
        <a:bodyPr/>
        <a:lstStyle/>
        <a:p>
          <a:endParaRPr lang="es-CL"/>
        </a:p>
      </dgm:t>
    </dgm:pt>
    <dgm:pt modelId="{4480D400-3C1D-4589-9E01-F494B08376C6}">
      <dgm:prSet phldrT="[Texto]"/>
      <dgm:spPr/>
      <dgm:t>
        <a:bodyPr/>
        <a:lstStyle/>
        <a:p>
          <a:r>
            <a:rPr lang="es-MX"/>
            <a:t>Informe de retención alumnos primer año</a:t>
          </a:r>
          <a:endParaRPr lang="es-CL"/>
        </a:p>
      </dgm:t>
    </dgm:pt>
    <dgm:pt modelId="{ECC1C503-7065-41D2-9397-44D39932D0A7}" type="parTrans" cxnId="{ADB7B0EE-A9D1-4422-907D-49E4326FC84E}">
      <dgm:prSet/>
      <dgm:spPr/>
      <dgm:t>
        <a:bodyPr/>
        <a:lstStyle/>
        <a:p>
          <a:endParaRPr lang="es-CL"/>
        </a:p>
      </dgm:t>
    </dgm:pt>
    <dgm:pt modelId="{00703F54-759B-4F8B-A50E-45FCA39DBCE2}" type="sibTrans" cxnId="{ADB7B0EE-A9D1-4422-907D-49E4326FC84E}">
      <dgm:prSet/>
      <dgm:spPr/>
      <dgm:t>
        <a:bodyPr/>
        <a:lstStyle/>
        <a:p>
          <a:endParaRPr lang="es-CL"/>
        </a:p>
      </dgm:t>
    </dgm:pt>
    <dgm:pt modelId="{E81F8763-C87C-4BB1-8590-B9ED3AC1C283}">
      <dgm:prSet phldrT="[Texto]"/>
      <dgm:spPr/>
      <dgm:t>
        <a:bodyPr/>
        <a:lstStyle/>
        <a:p>
          <a:r>
            <a:rPr lang="es-MX"/>
            <a:t>20,3% tasa de deserción sin incluir </a:t>
          </a:r>
          <a:r>
            <a:rPr lang="es-MX" err="1"/>
            <a:t>CFT’s</a:t>
          </a:r>
          <a:endParaRPr lang="es-CL"/>
        </a:p>
      </dgm:t>
    </dgm:pt>
    <dgm:pt modelId="{EBEEF01D-C886-4C4D-93AE-E007D301D7C6}" type="parTrans" cxnId="{DBCA120E-AEF1-49FC-A0B3-609C33D0F0F2}">
      <dgm:prSet/>
      <dgm:spPr/>
      <dgm:t>
        <a:bodyPr/>
        <a:lstStyle/>
        <a:p>
          <a:endParaRPr lang="es-CL"/>
        </a:p>
      </dgm:t>
    </dgm:pt>
    <dgm:pt modelId="{D60A1960-8D20-4E40-84E7-A7ACA43A50BD}" type="sibTrans" cxnId="{DBCA120E-AEF1-49FC-A0B3-609C33D0F0F2}">
      <dgm:prSet/>
      <dgm:spPr/>
      <dgm:t>
        <a:bodyPr/>
        <a:lstStyle/>
        <a:p>
          <a:endParaRPr lang="es-CL"/>
        </a:p>
      </dgm:t>
    </dgm:pt>
    <dgm:pt modelId="{E8F55DD5-82CB-4B26-82DC-317672FC8B69}">
      <dgm:prSet phldrT="[Texto]"/>
      <dgm:spPr/>
      <dgm:t>
        <a:bodyPr/>
        <a:lstStyle/>
        <a:p>
          <a:r>
            <a:rPr lang="es-MX"/>
            <a:t>Ing. Civil Industrial 16,1% deserción</a:t>
          </a:r>
          <a:endParaRPr lang="es-CL"/>
        </a:p>
      </dgm:t>
    </dgm:pt>
    <dgm:pt modelId="{549B64A2-DACA-49C8-939F-2DC0A4078BF4}" type="parTrans" cxnId="{A29114B4-8775-4228-BA55-B5B22ADFDD0E}">
      <dgm:prSet/>
      <dgm:spPr/>
      <dgm:t>
        <a:bodyPr/>
        <a:lstStyle/>
        <a:p>
          <a:endParaRPr lang="es-CL"/>
        </a:p>
      </dgm:t>
    </dgm:pt>
    <dgm:pt modelId="{9FE06D1E-09FC-41BC-A982-8372E825FB83}" type="sibTrans" cxnId="{A29114B4-8775-4228-BA55-B5B22ADFDD0E}">
      <dgm:prSet/>
      <dgm:spPr/>
      <dgm:t>
        <a:bodyPr/>
        <a:lstStyle/>
        <a:p>
          <a:endParaRPr lang="es-CL"/>
        </a:p>
      </dgm:t>
    </dgm:pt>
    <dgm:pt modelId="{ED149829-9CBF-450B-A94C-1E88C0C66A26}">
      <dgm:prSet phldrT="[Texto]"/>
      <dgm:spPr/>
      <dgm:t>
        <a:bodyPr/>
        <a:lstStyle/>
        <a:p>
          <a:r>
            <a:rPr lang="es-MX"/>
            <a:t>Ing. Comp. e </a:t>
          </a:r>
          <a:r>
            <a:rPr lang="es-MX" err="1"/>
            <a:t>Infor</a:t>
          </a:r>
          <a:r>
            <a:rPr lang="es-MX"/>
            <a:t>. 32,4%</a:t>
          </a:r>
          <a:endParaRPr lang="es-CL"/>
        </a:p>
      </dgm:t>
    </dgm:pt>
    <dgm:pt modelId="{D93715BF-94AE-4B46-B91E-9A10126C8FF1}" type="parTrans" cxnId="{6ABB0C71-1067-4C07-ABEA-276FBC42BCD9}">
      <dgm:prSet/>
      <dgm:spPr/>
      <dgm:t>
        <a:bodyPr/>
        <a:lstStyle/>
        <a:p>
          <a:endParaRPr lang="es-CL"/>
        </a:p>
      </dgm:t>
    </dgm:pt>
    <dgm:pt modelId="{830A95A3-4733-4A6B-B22E-D980064B8640}" type="sibTrans" cxnId="{6ABB0C71-1067-4C07-ABEA-276FBC42BCD9}">
      <dgm:prSet/>
      <dgm:spPr/>
      <dgm:t>
        <a:bodyPr/>
        <a:lstStyle/>
        <a:p>
          <a:endParaRPr lang="es-CL"/>
        </a:p>
      </dgm:t>
    </dgm:pt>
    <dgm:pt modelId="{D546EE2B-6087-4154-AC88-C863D76FDA9F}" type="pres">
      <dgm:prSet presAssocID="{1660BA9E-A36A-4D27-9966-8DCECF160472}" presName="linear" presStyleCnt="0">
        <dgm:presLayoutVars>
          <dgm:animLvl val="lvl"/>
          <dgm:resizeHandles val="exact"/>
        </dgm:presLayoutVars>
      </dgm:prSet>
      <dgm:spPr/>
    </dgm:pt>
    <dgm:pt modelId="{8BF129C8-036A-4227-BDCA-11D6E4ACCD23}" type="pres">
      <dgm:prSet presAssocID="{2F45C8F1-F24C-408F-9CB1-99FCD25521BD}" presName="parentText" presStyleLbl="node1" presStyleIdx="0" presStyleCnt="1" custScaleY="70475" custLinFactNeighborY="-11366">
        <dgm:presLayoutVars>
          <dgm:chMax val="0"/>
          <dgm:bulletEnabled val="1"/>
        </dgm:presLayoutVars>
      </dgm:prSet>
      <dgm:spPr/>
    </dgm:pt>
    <dgm:pt modelId="{A59D1F88-A50C-4C28-9FBF-033B564BF3EA}" type="pres">
      <dgm:prSet presAssocID="{2F45C8F1-F24C-408F-9CB1-99FCD25521BD}" presName="childText" presStyleLbl="revTx" presStyleIdx="0" presStyleCnt="1">
        <dgm:presLayoutVars>
          <dgm:bulletEnabled val="1"/>
        </dgm:presLayoutVars>
      </dgm:prSet>
      <dgm:spPr/>
    </dgm:pt>
  </dgm:ptLst>
  <dgm:cxnLst>
    <dgm:cxn modelId="{DBCA120E-AEF1-49FC-A0B3-609C33D0F0F2}" srcId="{2F45C8F1-F24C-408F-9CB1-99FCD25521BD}" destId="{E81F8763-C87C-4BB1-8590-B9ED3AC1C283}" srcOrd="1" destOrd="0" parTransId="{EBEEF01D-C886-4C4D-93AE-E007D301D7C6}" sibTransId="{D60A1960-8D20-4E40-84E7-A7ACA43A50BD}"/>
    <dgm:cxn modelId="{66EF1112-F196-4CE8-B76B-A1012AF42C6B}" type="presOf" srcId="{1660BA9E-A36A-4D27-9966-8DCECF160472}" destId="{D546EE2B-6087-4154-AC88-C863D76FDA9F}" srcOrd="0" destOrd="0" presId="urn:microsoft.com/office/officeart/2005/8/layout/vList2"/>
    <dgm:cxn modelId="{8E46AA3B-8DB0-4FC1-A798-8CEB483B8F03}" type="presOf" srcId="{ED149829-9CBF-450B-A94C-1E88C0C66A26}" destId="{A59D1F88-A50C-4C28-9FBF-033B564BF3EA}" srcOrd="0" destOrd="3" presId="urn:microsoft.com/office/officeart/2005/8/layout/vList2"/>
    <dgm:cxn modelId="{6ABB0C71-1067-4C07-ABEA-276FBC42BCD9}" srcId="{2F45C8F1-F24C-408F-9CB1-99FCD25521BD}" destId="{ED149829-9CBF-450B-A94C-1E88C0C66A26}" srcOrd="3" destOrd="0" parTransId="{D93715BF-94AE-4B46-B91E-9A10126C8FF1}" sibTransId="{830A95A3-4733-4A6B-B22E-D980064B8640}"/>
    <dgm:cxn modelId="{5590685A-73F7-4F35-B49B-B4B971F55AF2}" type="presOf" srcId="{E81F8763-C87C-4BB1-8590-B9ED3AC1C283}" destId="{A59D1F88-A50C-4C28-9FBF-033B564BF3EA}" srcOrd="0" destOrd="1" presId="urn:microsoft.com/office/officeart/2005/8/layout/vList2"/>
    <dgm:cxn modelId="{C2BAA390-8EE4-40AC-8601-710E98EC6964}" type="presOf" srcId="{E8F55DD5-82CB-4B26-82DC-317672FC8B69}" destId="{A59D1F88-A50C-4C28-9FBF-033B564BF3EA}" srcOrd="0" destOrd="2" presId="urn:microsoft.com/office/officeart/2005/8/layout/vList2"/>
    <dgm:cxn modelId="{5F1FB592-5924-4215-B333-DE76AB5F63CD}" type="presOf" srcId="{4480D400-3C1D-4589-9E01-F494B08376C6}" destId="{A59D1F88-A50C-4C28-9FBF-033B564BF3EA}" srcOrd="0" destOrd="0" presId="urn:microsoft.com/office/officeart/2005/8/layout/vList2"/>
    <dgm:cxn modelId="{B6624EAF-4B75-40BF-A4F1-3A4F2871D7EC}" type="presOf" srcId="{2F45C8F1-F24C-408F-9CB1-99FCD25521BD}" destId="{8BF129C8-036A-4227-BDCA-11D6E4ACCD23}" srcOrd="0" destOrd="0" presId="urn:microsoft.com/office/officeart/2005/8/layout/vList2"/>
    <dgm:cxn modelId="{A29114B4-8775-4228-BA55-B5B22ADFDD0E}" srcId="{2F45C8F1-F24C-408F-9CB1-99FCD25521BD}" destId="{E8F55DD5-82CB-4B26-82DC-317672FC8B69}" srcOrd="2" destOrd="0" parTransId="{549B64A2-DACA-49C8-939F-2DC0A4078BF4}" sibTransId="{9FE06D1E-09FC-41BC-A982-8372E825FB83}"/>
    <dgm:cxn modelId="{8E899FE5-BECF-40C2-A28C-E21D1411131B}" srcId="{1660BA9E-A36A-4D27-9966-8DCECF160472}" destId="{2F45C8F1-F24C-408F-9CB1-99FCD25521BD}" srcOrd="0" destOrd="0" parTransId="{65D1574D-605C-4405-A06C-B923D6D78B4E}" sibTransId="{EA7E3383-8325-4E18-B5FD-7F832E5BAA34}"/>
    <dgm:cxn modelId="{ADB7B0EE-A9D1-4422-907D-49E4326FC84E}" srcId="{2F45C8F1-F24C-408F-9CB1-99FCD25521BD}" destId="{4480D400-3C1D-4589-9E01-F494B08376C6}" srcOrd="0" destOrd="0" parTransId="{ECC1C503-7065-41D2-9397-44D39932D0A7}" sibTransId="{00703F54-759B-4F8B-A50E-45FCA39DBCE2}"/>
    <dgm:cxn modelId="{B709CD36-3933-4D21-BCAA-DD0C5C7BA4DD}" type="presParOf" srcId="{D546EE2B-6087-4154-AC88-C863D76FDA9F}" destId="{8BF129C8-036A-4227-BDCA-11D6E4ACCD23}" srcOrd="0" destOrd="0" presId="urn:microsoft.com/office/officeart/2005/8/layout/vList2"/>
    <dgm:cxn modelId="{B7E68163-44E6-46D1-B10D-7BE33B4D0C41}" type="presParOf" srcId="{D546EE2B-6087-4154-AC88-C863D76FDA9F}" destId="{A59D1F88-A50C-4C28-9FBF-033B564BF3EA}" srcOrd="1" destOrd="0" presId="urn:microsoft.com/office/officeart/2005/8/layout/vList2"/>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EC7675-5DBF-40A6-929A-1A4591D3861F}"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s-CL"/>
        </a:p>
      </dgm:t>
    </dgm:pt>
    <dgm:pt modelId="{67C227E4-23A9-4477-A738-9F39EA027FB1}">
      <dgm:prSet/>
      <dgm:spPr/>
      <dgm:t>
        <a:bodyPr/>
        <a:lstStyle/>
        <a:p>
          <a:r>
            <a:rPr lang="es-CL" sz="2200" b="0" kern="1200"/>
            <a:t>Extracción de perfiles. Morales y Salmerón, 2003, España.</a:t>
          </a:r>
        </a:p>
      </dgm:t>
    </dgm:pt>
    <dgm:pt modelId="{70377070-F9AE-472A-B086-BD482237D081}" type="parTrans" cxnId="{FED7E738-F88F-42FC-B5A5-FBA4CDE419BB}">
      <dgm:prSet/>
      <dgm:spPr/>
      <dgm:t>
        <a:bodyPr/>
        <a:lstStyle/>
        <a:p>
          <a:endParaRPr lang="es-CL"/>
        </a:p>
      </dgm:t>
    </dgm:pt>
    <dgm:pt modelId="{99F87A3F-E0A6-4CEA-8D9D-5A2E37FA8AFA}" type="sibTrans" cxnId="{FED7E738-F88F-42FC-B5A5-FBA4CDE419BB}">
      <dgm:prSet/>
      <dgm:spPr/>
      <dgm:t>
        <a:bodyPr/>
        <a:lstStyle/>
        <a:p>
          <a:endParaRPr lang="es-CL"/>
        </a:p>
      </dgm:t>
    </dgm:pt>
    <dgm:pt modelId="{60EACACB-E66A-41BA-BB70-831DEB84EE45}">
      <dgm:prSet/>
      <dgm:spPr/>
      <dgm:t>
        <a:bodyPr/>
        <a:lstStyle/>
        <a:p>
          <a:r>
            <a:rPr lang="es-CL" sz="2200" b="0" kern="1200"/>
            <a:t>Deserción y factores socioeconómicos y académicos. </a:t>
          </a:r>
          <a:r>
            <a:rPr lang="es-CL" sz="2200" b="0" kern="1200">
              <a:solidFill>
                <a:prstClr val="black">
                  <a:hueOff val="0"/>
                  <a:satOff val="0"/>
                  <a:lumOff val="0"/>
                  <a:alphaOff val="0"/>
                </a:prstClr>
              </a:solidFill>
              <a:latin typeface="Calibri" panose="020F0502020204030204"/>
              <a:ea typeface="+mn-ea"/>
              <a:cs typeface="+mn-cs"/>
            </a:rPr>
            <a:t>Oviedo et </a:t>
          </a:r>
          <a:r>
            <a:rPr lang="es-CL" sz="2200" b="0" kern="1200"/>
            <a:t>al</a:t>
          </a:r>
          <a:r>
            <a:rPr lang="es-CL" sz="2200" b="0" kern="1200">
              <a:latin typeface="Calibri Light" panose="020F0302020204030204"/>
            </a:rPr>
            <a:t>.,</a:t>
          </a:r>
          <a:r>
            <a:rPr lang="es-CL" sz="2200" b="0" kern="1200"/>
            <a:t> 2015, Ecuador.</a:t>
          </a:r>
        </a:p>
      </dgm:t>
    </dgm:pt>
    <dgm:pt modelId="{3C4DBCB8-7B39-4F49-A6C8-B5723A3BF9FB}" type="parTrans" cxnId="{034FC0CA-8442-44BB-A47A-3A8DC531B47F}">
      <dgm:prSet/>
      <dgm:spPr/>
      <dgm:t>
        <a:bodyPr/>
        <a:lstStyle/>
        <a:p>
          <a:endParaRPr lang="es-CL"/>
        </a:p>
      </dgm:t>
    </dgm:pt>
    <dgm:pt modelId="{0E6404A8-4C92-4DFC-89B8-B21670CF91BB}" type="sibTrans" cxnId="{034FC0CA-8442-44BB-A47A-3A8DC531B47F}">
      <dgm:prSet/>
      <dgm:spPr/>
      <dgm:t>
        <a:bodyPr/>
        <a:lstStyle/>
        <a:p>
          <a:endParaRPr lang="es-CL"/>
        </a:p>
      </dgm:t>
    </dgm:pt>
    <dgm:pt modelId="{08B88F23-76B3-401F-B66D-DC33B978B613}">
      <dgm:prSet/>
      <dgm:spPr/>
      <dgm:t>
        <a:bodyPr/>
        <a:lstStyle/>
        <a:p>
          <a:r>
            <a:rPr lang="es-CL" sz="2200" b="0" kern="1200"/>
            <a:t>Pruebas de física y rendimiento. López</a:t>
          </a:r>
          <a:r>
            <a:rPr lang="es-CL" sz="2200" b="0" kern="1200">
              <a:latin typeface="Calibri Light" panose="020F0302020204030204"/>
            </a:rPr>
            <a:t> </a:t>
          </a:r>
          <a:r>
            <a:rPr lang="es-CL" sz="2200" b="0" kern="1200">
              <a:solidFill>
                <a:prstClr val="black">
                  <a:hueOff val="0"/>
                  <a:satOff val="0"/>
                  <a:lumOff val="0"/>
                  <a:alphaOff val="0"/>
                </a:prstClr>
              </a:solidFill>
              <a:latin typeface="Calibri" panose="020F0502020204030204"/>
              <a:ea typeface="+mn-ea"/>
              <a:cs typeface="+mn-cs"/>
            </a:rPr>
            <a:t>et al., </a:t>
          </a:r>
          <a:r>
            <a:rPr lang="es-CL" sz="2200" b="0" kern="1200"/>
            <a:t>2016, Ecuador.</a:t>
          </a:r>
        </a:p>
      </dgm:t>
    </dgm:pt>
    <dgm:pt modelId="{8ED7B4CD-6765-4FD8-99B9-EC306364E138}" type="parTrans" cxnId="{7A10B1E9-8CD5-4E36-85B0-65DBD4C1F58F}">
      <dgm:prSet/>
      <dgm:spPr/>
      <dgm:t>
        <a:bodyPr/>
        <a:lstStyle/>
        <a:p>
          <a:endParaRPr lang="es-CL"/>
        </a:p>
      </dgm:t>
    </dgm:pt>
    <dgm:pt modelId="{080EF857-DFEF-4B7E-8FAF-E226B8CC71A7}" type="sibTrans" cxnId="{7A10B1E9-8CD5-4E36-85B0-65DBD4C1F58F}">
      <dgm:prSet/>
      <dgm:spPr/>
      <dgm:t>
        <a:bodyPr/>
        <a:lstStyle/>
        <a:p>
          <a:endParaRPr lang="es-CL"/>
        </a:p>
      </dgm:t>
    </dgm:pt>
    <dgm:pt modelId="{F2F95092-6166-47F5-B44F-2E37A22AD988}">
      <dgm:prSet custT="1"/>
      <dgm:spPr/>
      <dgm:t>
        <a:bodyPr/>
        <a:lstStyle/>
        <a:p>
          <a:pPr rtl="0"/>
          <a:r>
            <a:rPr lang="es-CL" sz="2200" b="0" kern="1200"/>
            <a:t>Participación en curso de programación. Marco, </a:t>
          </a:r>
          <a:r>
            <a:rPr lang="es-CL" sz="2200" b="0" kern="1200" err="1"/>
            <a:t>Minguillón</a:t>
          </a:r>
          <a:r>
            <a:rPr lang="es-CL" sz="2200" b="0" kern="1200"/>
            <a:t> y Sancho-Vinuesa, 2020, España.</a:t>
          </a:r>
        </a:p>
      </dgm:t>
    </dgm:pt>
    <dgm:pt modelId="{F29280D6-F64D-4156-9038-B0180ADC9574}" type="sibTrans" cxnId="{62F6618B-9646-4AC9-A696-9FAB3D54F80F}">
      <dgm:prSet/>
      <dgm:spPr/>
      <dgm:t>
        <a:bodyPr/>
        <a:lstStyle/>
        <a:p>
          <a:endParaRPr lang="es-CL"/>
        </a:p>
      </dgm:t>
    </dgm:pt>
    <dgm:pt modelId="{2E6CEACF-EF65-43EB-8221-D5D733F5E6AD}" type="parTrans" cxnId="{62F6618B-9646-4AC9-A696-9FAB3D54F80F}">
      <dgm:prSet/>
      <dgm:spPr/>
      <dgm:t>
        <a:bodyPr/>
        <a:lstStyle/>
        <a:p>
          <a:endParaRPr lang="es-CL"/>
        </a:p>
      </dgm:t>
    </dgm:pt>
    <dgm:pt modelId="{8541DD03-1F44-45E9-9154-05329509F06B}">
      <dgm:prSet/>
      <dgm:spPr/>
      <dgm:t>
        <a:bodyPr/>
        <a:lstStyle/>
        <a:p>
          <a:r>
            <a:rPr lang="es-CL" sz="2200" b="0" kern="1200"/>
            <a:t>Rendimiento y Bayes Ingenuo. Sánchez y Rico, 2018, México.</a:t>
          </a:r>
        </a:p>
      </dgm:t>
    </dgm:pt>
    <dgm:pt modelId="{E5CBB62B-D40F-4F49-8B29-8F51E8FDC281}" type="parTrans" cxnId="{FC72B294-5A54-4E2D-B64C-4CFE70CC82E1}">
      <dgm:prSet/>
      <dgm:spPr/>
      <dgm:t>
        <a:bodyPr/>
        <a:lstStyle/>
        <a:p>
          <a:endParaRPr lang="es-CL"/>
        </a:p>
      </dgm:t>
    </dgm:pt>
    <dgm:pt modelId="{77FE660A-8DE9-4FCA-B763-A327B5ED5BEB}" type="sibTrans" cxnId="{FC72B294-5A54-4E2D-B64C-4CFE70CC82E1}">
      <dgm:prSet/>
      <dgm:spPr/>
      <dgm:t>
        <a:bodyPr/>
        <a:lstStyle/>
        <a:p>
          <a:endParaRPr lang="es-CL"/>
        </a:p>
      </dgm:t>
    </dgm:pt>
    <dgm:pt modelId="{57A4CCA8-0356-4B74-9537-7A1F2E569215}" type="pres">
      <dgm:prSet presAssocID="{C4EC7675-5DBF-40A6-929A-1A4591D3861F}" presName="linear" presStyleCnt="0">
        <dgm:presLayoutVars>
          <dgm:animLvl val="lvl"/>
          <dgm:resizeHandles val="exact"/>
        </dgm:presLayoutVars>
      </dgm:prSet>
      <dgm:spPr/>
    </dgm:pt>
    <dgm:pt modelId="{59067272-D465-4964-A537-8AFE0529E3A5}" type="pres">
      <dgm:prSet presAssocID="{67C227E4-23A9-4477-A738-9F39EA027FB1}" presName="parentText" presStyleLbl="node1" presStyleIdx="0" presStyleCnt="5">
        <dgm:presLayoutVars>
          <dgm:chMax val="0"/>
          <dgm:bulletEnabled val="1"/>
        </dgm:presLayoutVars>
      </dgm:prSet>
      <dgm:spPr/>
    </dgm:pt>
    <dgm:pt modelId="{C8BB8D84-0B59-4AAD-A04C-F3C18DFD48BD}" type="pres">
      <dgm:prSet presAssocID="{99F87A3F-E0A6-4CEA-8D9D-5A2E37FA8AFA}" presName="spacer" presStyleCnt="0"/>
      <dgm:spPr/>
    </dgm:pt>
    <dgm:pt modelId="{F3354501-93F5-43CF-AC32-CA86E0DD1459}" type="pres">
      <dgm:prSet presAssocID="{60EACACB-E66A-41BA-BB70-831DEB84EE45}" presName="parentText" presStyleLbl="node1" presStyleIdx="1" presStyleCnt="5">
        <dgm:presLayoutVars>
          <dgm:chMax val="0"/>
          <dgm:bulletEnabled val="1"/>
        </dgm:presLayoutVars>
      </dgm:prSet>
      <dgm:spPr/>
    </dgm:pt>
    <dgm:pt modelId="{5DEB4ADD-7608-4BC7-A7C5-F492E8DD0F42}" type="pres">
      <dgm:prSet presAssocID="{0E6404A8-4C92-4DFC-89B8-B21670CF91BB}" presName="spacer" presStyleCnt="0"/>
      <dgm:spPr/>
    </dgm:pt>
    <dgm:pt modelId="{9D6EA9EC-B544-4042-9C67-9DC9EE2A2F40}" type="pres">
      <dgm:prSet presAssocID="{08B88F23-76B3-401F-B66D-DC33B978B613}" presName="parentText" presStyleLbl="node1" presStyleIdx="2" presStyleCnt="5">
        <dgm:presLayoutVars>
          <dgm:chMax val="0"/>
          <dgm:bulletEnabled val="1"/>
        </dgm:presLayoutVars>
      </dgm:prSet>
      <dgm:spPr/>
    </dgm:pt>
    <dgm:pt modelId="{FA5FA11C-536A-4CAD-BCE7-621D72218568}" type="pres">
      <dgm:prSet presAssocID="{080EF857-DFEF-4B7E-8FAF-E226B8CC71A7}" presName="spacer" presStyleCnt="0"/>
      <dgm:spPr/>
    </dgm:pt>
    <dgm:pt modelId="{2A3B05A5-EDA0-4DA8-8351-93D3FCFF2767}" type="pres">
      <dgm:prSet presAssocID="{8541DD03-1F44-45E9-9154-05329509F06B}" presName="parentText" presStyleLbl="node1" presStyleIdx="3" presStyleCnt="5">
        <dgm:presLayoutVars>
          <dgm:chMax val="0"/>
          <dgm:bulletEnabled val="1"/>
        </dgm:presLayoutVars>
      </dgm:prSet>
      <dgm:spPr/>
    </dgm:pt>
    <dgm:pt modelId="{2491F604-1A07-4195-8CD1-3AAD9933787F}" type="pres">
      <dgm:prSet presAssocID="{77FE660A-8DE9-4FCA-B763-A327B5ED5BEB}" presName="spacer" presStyleCnt="0"/>
      <dgm:spPr/>
    </dgm:pt>
    <dgm:pt modelId="{DC2A765B-FB83-45A1-A017-0A1927599BF5}" type="pres">
      <dgm:prSet presAssocID="{F2F95092-6166-47F5-B44F-2E37A22AD988}" presName="parentText" presStyleLbl="node1" presStyleIdx="4" presStyleCnt="5">
        <dgm:presLayoutVars>
          <dgm:chMax val="0"/>
          <dgm:bulletEnabled val="1"/>
        </dgm:presLayoutVars>
      </dgm:prSet>
      <dgm:spPr/>
    </dgm:pt>
  </dgm:ptLst>
  <dgm:cxnLst>
    <dgm:cxn modelId="{FED7E738-F88F-42FC-B5A5-FBA4CDE419BB}" srcId="{C4EC7675-5DBF-40A6-929A-1A4591D3861F}" destId="{67C227E4-23A9-4477-A738-9F39EA027FB1}" srcOrd="0" destOrd="0" parTransId="{70377070-F9AE-472A-B086-BD482237D081}" sibTransId="{99F87A3F-E0A6-4CEA-8D9D-5A2E37FA8AFA}"/>
    <dgm:cxn modelId="{2043DF5A-F089-47FC-9BED-90AD25F5FFC4}" type="presOf" srcId="{C4EC7675-5DBF-40A6-929A-1A4591D3861F}" destId="{57A4CCA8-0356-4B74-9537-7A1F2E569215}" srcOrd="0" destOrd="0" presId="urn:microsoft.com/office/officeart/2005/8/layout/vList2"/>
    <dgm:cxn modelId="{62F6618B-9646-4AC9-A696-9FAB3D54F80F}" srcId="{C4EC7675-5DBF-40A6-929A-1A4591D3861F}" destId="{F2F95092-6166-47F5-B44F-2E37A22AD988}" srcOrd="4" destOrd="0" parTransId="{2E6CEACF-EF65-43EB-8221-D5D733F5E6AD}" sibTransId="{F29280D6-F64D-4156-9038-B0180ADC9574}"/>
    <dgm:cxn modelId="{FC72B294-5A54-4E2D-B64C-4CFE70CC82E1}" srcId="{C4EC7675-5DBF-40A6-929A-1A4591D3861F}" destId="{8541DD03-1F44-45E9-9154-05329509F06B}" srcOrd="3" destOrd="0" parTransId="{E5CBB62B-D40F-4F49-8B29-8F51E8FDC281}" sibTransId="{77FE660A-8DE9-4FCA-B763-A327B5ED5BEB}"/>
    <dgm:cxn modelId="{485CFBA5-476D-423A-99D8-D268870CBBF7}" type="presOf" srcId="{08B88F23-76B3-401F-B66D-DC33B978B613}" destId="{9D6EA9EC-B544-4042-9C67-9DC9EE2A2F40}" srcOrd="0" destOrd="0" presId="urn:microsoft.com/office/officeart/2005/8/layout/vList2"/>
    <dgm:cxn modelId="{6BA6D5AA-646D-44C8-BC7F-5A57AC72B797}" type="presOf" srcId="{67C227E4-23A9-4477-A738-9F39EA027FB1}" destId="{59067272-D465-4964-A537-8AFE0529E3A5}" srcOrd="0" destOrd="0" presId="urn:microsoft.com/office/officeart/2005/8/layout/vList2"/>
    <dgm:cxn modelId="{E3586DB2-0F74-4DB2-A2FB-E3715D1EA140}" type="presOf" srcId="{60EACACB-E66A-41BA-BB70-831DEB84EE45}" destId="{F3354501-93F5-43CF-AC32-CA86E0DD1459}" srcOrd="0" destOrd="0" presId="urn:microsoft.com/office/officeart/2005/8/layout/vList2"/>
    <dgm:cxn modelId="{8AA07CBA-FAF8-4E6D-BACE-AD8C21537607}" type="presOf" srcId="{F2F95092-6166-47F5-B44F-2E37A22AD988}" destId="{DC2A765B-FB83-45A1-A017-0A1927599BF5}" srcOrd="0" destOrd="0" presId="urn:microsoft.com/office/officeart/2005/8/layout/vList2"/>
    <dgm:cxn modelId="{DF636EBE-9636-4A35-A1FD-01E817BE8EF9}" type="presOf" srcId="{8541DD03-1F44-45E9-9154-05329509F06B}" destId="{2A3B05A5-EDA0-4DA8-8351-93D3FCFF2767}" srcOrd="0" destOrd="0" presId="urn:microsoft.com/office/officeart/2005/8/layout/vList2"/>
    <dgm:cxn modelId="{034FC0CA-8442-44BB-A47A-3A8DC531B47F}" srcId="{C4EC7675-5DBF-40A6-929A-1A4591D3861F}" destId="{60EACACB-E66A-41BA-BB70-831DEB84EE45}" srcOrd="1" destOrd="0" parTransId="{3C4DBCB8-7B39-4F49-A6C8-B5723A3BF9FB}" sibTransId="{0E6404A8-4C92-4DFC-89B8-B21670CF91BB}"/>
    <dgm:cxn modelId="{7A10B1E9-8CD5-4E36-85B0-65DBD4C1F58F}" srcId="{C4EC7675-5DBF-40A6-929A-1A4591D3861F}" destId="{08B88F23-76B3-401F-B66D-DC33B978B613}" srcOrd="2" destOrd="0" parTransId="{8ED7B4CD-6765-4FD8-99B9-EC306364E138}" sibTransId="{080EF857-DFEF-4B7E-8FAF-E226B8CC71A7}"/>
    <dgm:cxn modelId="{5B6AA9E9-D272-4F7E-8EB6-96C8DFF84AA0}" type="presParOf" srcId="{57A4CCA8-0356-4B74-9537-7A1F2E569215}" destId="{59067272-D465-4964-A537-8AFE0529E3A5}" srcOrd="0" destOrd="0" presId="urn:microsoft.com/office/officeart/2005/8/layout/vList2"/>
    <dgm:cxn modelId="{F47E4946-0414-4EA2-9663-DC8857CDB871}" type="presParOf" srcId="{57A4CCA8-0356-4B74-9537-7A1F2E569215}" destId="{C8BB8D84-0B59-4AAD-A04C-F3C18DFD48BD}" srcOrd="1" destOrd="0" presId="urn:microsoft.com/office/officeart/2005/8/layout/vList2"/>
    <dgm:cxn modelId="{BA47F917-AC62-47E2-975C-4642A3B72EDF}" type="presParOf" srcId="{57A4CCA8-0356-4B74-9537-7A1F2E569215}" destId="{F3354501-93F5-43CF-AC32-CA86E0DD1459}" srcOrd="2" destOrd="0" presId="urn:microsoft.com/office/officeart/2005/8/layout/vList2"/>
    <dgm:cxn modelId="{E5D6AFB7-26C7-47E7-9B11-82B9E15D269C}" type="presParOf" srcId="{57A4CCA8-0356-4B74-9537-7A1F2E569215}" destId="{5DEB4ADD-7608-4BC7-A7C5-F492E8DD0F42}" srcOrd="3" destOrd="0" presId="urn:microsoft.com/office/officeart/2005/8/layout/vList2"/>
    <dgm:cxn modelId="{0B63FD6F-118E-4984-B7A5-1D1750B6B938}" type="presParOf" srcId="{57A4CCA8-0356-4B74-9537-7A1F2E569215}" destId="{9D6EA9EC-B544-4042-9C67-9DC9EE2A2F40}" srcOrd="4" destOrd="0" presId="urn:microsoft.com/office/officeart/2005/8/layout/vList2"/>
    <dgm:cxn modelId="{71FD8C60-F53F-4B15-821A-16485393496F}" type="presParOf" srcId="{57A4CCA8-0356-4B74-9537-7A1F2E569215}" destId="{FA5FA11C-536A-4CAD-BCE7-621D72218568}" srcOrd="5" destOrd="0" presId="urn:microsoft.com/office/officeart/2005/8/layout/vList2"/>
    <dgm:cxn modelId="{75CC249D-C92D-409B-AEAD-FFCCA02A1F7D}" type="presParOf" srcId="{57A4CCA8-0356-4B74-9537-7A1F2E569215}" destId="{2A3B05A5-EDA0-4DA8-8351-93D3FCFF2767}" srcOrd="6" destOrd="0" presId="urn:microsoft.com/office/officeart/2005/8/layout/vList2"/>
    <dgm:cxn modelId="{EF99B4FF-51CB-4E52-8F0D-C7550E57EF1C}" type="presParOf" srcId="{57A4CCA8-0356-4B74-9537-7A1F2E569215}" destId="{2491F604-1A07-4195-8CD1-3AAD9933787F}" srcOrd="7" destOrd="0" presId="urn:microsoft.com/office/officeart/2005/8/layout/vList2"/>
    <dgm:cxn modelId="{602816EB-1192-4D8E-8D10-C8DD56B2D3A3}" type="presParOf" srcId="{57A4CCA8-0356-4B74-9537-7A1F2E569215}" destId="{DC2A765B-FB83-45A1-A017-0A1927599BF5}"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4EC7675-5DBF-40A6-929A-1A4591D3861F}"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s-CL"/>
        </a:p>
      </dgm:t>
    </dgm:pt>
    <dgm:pt modelId="{57797478-BEFA-43AA-AFBC-CCC5C36FE594}">
      <dgm:prSet/>
      <dgm:spPr/>
      <dgm:t>
        <a:bodyPr/>
        <a:lstStyle/>
        <a:p>
          <a:r>
            <a:rPr lang="es-MX"/>
            <a:t>Foco en aptitudes intelectuales</a:t>
          </a:r>
          <a:endParaRPr lang="es-CL"/>
        </a:p>
      </dgm:t>
    </dgm:pt>
    <dgm:pt modelId="{0C0AD445-19B8-4E01-A8A9-B198F3B9B0DC}" type="parTrans" cxnId="{DB179A51-12BE-4635-8A88-2E4160E89B4F}">
      <dgm:prSet/>
      <dgm:spPr/>
      <dgm:t>
        <a:bodyPr/>
        <a:lstStyle/>
        <a:p>
          <a:endParaRPr lang="es-CL"/>
        </a:p>
      </dgm:t>
    </dgm:pt>
    <dgm:pt modelId="{C680B109-C1E9-4F93-B8CB-6571C5CC33A6}" type="sibTrans" cxnId="{DB179A51-12BE-4635-8A88-2E4160E89B4F}">
      <dgm:prSet/>
      <dgm:spPr/>
      <dgm:t>
        <a:bodyPr/>
        <a:lstStyle/>
        <a:p>
          <a:endParaRPr lang="es-CL"/>
        </a:p>
      </dgm:t>
    </dgm:pt>
    <dgm:pt modelId="{92FBCD0E-7ADF-4741-8E2C-0182F496C190}">
      <dgm:prSet/>
      <dgm:spPr/>
      <dgm:t>
        <a:bodyPr/>
        <a:lstStyle/>
        <a:p>
          <a:r>
            <a:rPr lang="es-MX"/>
            <a:t>Predicción en base a redes Bayesianas</a:t>
          </a:r>
          <a:endParaRPr lang="es-CL"/>
        </a:p>
      </dgm:t>
    </dgm:pt>
    <dgm:pt modelId="{836A2158-7D8B-49CB-B049-2395A9978B02}" type="parTrans" cxnId="{E789354E-B941-4A4C-A52A-0AEDDC56FB3D}">
      <dgm:prSet/>
      <dgm:spPr/>
      <dgm:t>
        <a:bodyPr/>
        <a:lstStyle/>
        <a:p>
          <a:endParaRPr lang="es-CL"/>
        </a:p>
      </dgm:t>
    </dgm:pt>
    <dgm:pt modelId="{C1B79197-6176-4BD3-8373-24E48CD8CF8F}" type="sibTrans" cxnId="{E789354E-B941-4A4C-A52A-0AEDDC56FB3D}">
      <dgm:prSet/>
      <dgm:spPr/>
      <dgm:t>
        <a:bodyPr/>
        <a:lstStyle/>
        <a:p>
          <a:endParaRPr lang="es-CL"/>
        </a:p>
      </dgm:t>
    </dgm:pt>
    <dgm:pt modelId="{5D3C7C71-55E0-4389-844B-975143A72E2F}">
      <dgm:prSet/>
      <dgm:spPr/>
      <dgm:t>
        <a:bodyPr/>
        <a:lstStyle/>
        <a:p>
          <a:r>
            <a:rPr lang="es-MX"/>
            <a:t>Inferir causas de reprobación</a:t>
          </a:r>
          <a:endParaRPr lang="es-CL"/>
        </a:p>
      </dgm:t>
    </dgm:pt>
    <dgm:pt modelId="{6E68A013-D88C-4135-AA5A-9AE971DB6B08}" type="parTrans" cxnId="{DF3CB5C7-FC3E-4713-92D2-3F22FBE36230}">
      <dgm:prSet/>
      <dgm:spPr/>
      <dgm:t>
        <a:bodyPr/>
        <a:lstStyle/>
        <a:p>
          <a:endParaRPr lang="es-CL"/>
        </a:p>
      </dgm:t>
    </dgm:pt>
    <dgm:pt modelId="{7D8382FD-92F4-4CC4-A7D3-00201C42A62D}" type="sibTrans" cxnId="{DF3CB5C7-FC3E-4713-92D2-3F22FBE36230}">
      <dgm:prSet/>
      <dgm:spPr/>
      <dgm:t>
        <a:bodyPr/>
        <a:lstStyle/>
        <a:p>
          <a:endParaRPr lang="es-CL"/>
        </a:p>
      </dgm:t>
    </dgm:pt>
    <dgm:pt modelId="{101F6D7B-4A8C-45D2-B3E2-9043DB809E4B}">
      <dgm:prSet/>
      <dgm:spPr/>
      <dgm:t>
        <a:bodyPr/>
        <a:lstStyle/>
        <a:p>
          <a:r>
            <a:rPr lang="es-MX"/>
            <a:t>Construir modelo predictivo para la toma de decisiones</a:t>
          </a:r>
          <a:endParaRPr lang="es-CL"/>
        </a:p>
      </dgm:t>
    </dgm:pt>
    <dgm:pt modelId="{CFCB0AFF-CF27-4A4D-8F7E-59F231309C7B}" type="parTrans" cxnId="{61C91EF6-0092-4096-8CC4-4704EB7B119D}">
      <dgm:prSet/>
      <dgm:spPr/>
      <dgm:t>
        <a:bodyPr/>
        <a:lstStyle/>
        <a:p>
          <a:endParaRPr lang="es-CL"/>
        </a:p>
      </dgm:t>
    </dgm:pt>
    <dgm:pt modelId="{9E9C0DBA-1A27-4604-A311-4E7B29046950}" type="sibTrans" cxnId="{61C91EF6-0092-4096-8CC4-4704EB7B119D}">
      <dgm:prSet/>
      <dgm:spPr/>
      <dgm:t>
        <a:bodyPr/>
        <a:lstStyle/>
        <a:p>
          <a:endParaRPr lang="es-CL"/>
        </a:p>
      </dgm:t>
    </dgm:pt>
    <dgm:pt modelId="{23699F47-B2C8-4D5D-88DF-676B4E7E92B7}">
      <dgm:prSet/>
      <dgm:spPr/>
      <dgm:t>
        <a:bodyPr/>
        <a:lstStyle/>
        <a:p>
          <a:r>
            <a:rPr lang="es-MX"/>
            <a:t>Resolver un problema local</a:t>
          </a:r>
          <a:endParaRPr lang="es-CL"/>
        </a:p>
      </dgm:t>
    </dgm:pt>
    <dgm:pt modelId="{1BD883D1-F54A-4A85-8869-21585BA72982}" type="parTrans" cxnId="{AA028564-2C46-4259-B43E-224BAE18FD70}">
      <dgm:prSet/>
      <dgm:spPr/>
      <dgm:t>
        <a:bodyPr/>
        <a:lstStyle/>
        <a:p>
          <a:endParaRPr lang="es-CL"/>
        </a:p>
      </dgm:t>
    </dgm:pt>
    <dgm:pt modelId="{5A644A7A-27FD-4E47-B52B-70F5A799E593}" type="sibTrans" cxnId="{AA028564-2C46-4259-B43E-224BAE18FD70}">
      <dgm:prSet/>
      <dgm:spPr/>
      <dgm:t>
        <a:bodyPr/>
        <a:lstStyle/>
        <a:p>
          <a:endParaRPr lang="es-CL"/>
        </a:p>
      </dgm:t>
    </dgm:pt>
    <dgm:pt modelId="{57A4CCA8-0356-4B74-9537-7A1F2E569215}" type="pres">
      <dgm:prSet presAssocID="{C4EC7675-5DBF-40A6-929A-1A4591D3861F}" presName="linear" presStyleCnt="0">
        <dgm:presLayoutVars>
          <dgm:animLvl val="lvl"/>
          <dgm:resizeHandles val="exact"/>
        </dgm:presLayoutVars>
      </dgm:prSet>
      <dgm:spPr/>
    </dgm:pt>
    <dgm:pt modelId="{AAB3EBF1-D3F0-469A-AEF5-5117A2986412}" type="pres">
      <dgm:prSet presAssocID="{57797478-BEFA-43AA-AFBC-CCC5C36FE594}" presName="parentText" presStyleLbl="node1" presStyleIdx="0" presStyleCnt="5">
        <dgm:presLayoutVars>
          <dgm:chMax val="0"/>
          <dgm:bulletEnabled val="1"/>
        </dgm:presLayoutVars>
      </dgm:prSet>
      <dgm:spPr/>
    </dgm:pt>
    <dgm:pt modelId="{E7E925DE-4F65-40C7-84A5-5EC8B56B7225}" type="pres">
      <dgm:prSet presAssocID="{C680B109-C1E9-4F93-B8CB-6571C5CC33A6}" presName="spacer" presStyleCnt="0"/>
      <dgm:spPr/>
    </dgm:pt>
    <dgm:pt modelId="{06A98789-E137-43E9-8B55-EC42C4979DB5}" type="pres">
      <dgm:prSet presAssocID="{23699F47-B2C8-4D5D-88DF-676B4E7E92B7}" presName="parentText" presStyleLbl="node1" presStyleIdx="1" presStyleCnt="5">
        <dgm:presLayoutVars>
          <dgm:chMax val="0"/>
          <dgm:bulletEnabled val="1"/>
        </dgm:presLayoutVars>
      </dgm:prSet>
      <dgm:spPr/>
    </dgm:pt>
    <dgm:pt modelId="{77B20593-10B5-4604-A4A1-4DBEF336866C}" type="pres">
      <dgm:prSet presAssocID="{5A644A7A-27FD-4E47-B52B-70F5A799E593}" presName="spacer" presStyleCnt="0"/>
      <dgm:spPr/>
    </dgm:pt>
    <dgm:pt modelId="{3B2A386A-7B4E-4BB7-BED2-3741D79E2F23}" type="pres">
      <dgm:prSet presAssocID="{92FBCD0E-7ADF-4741-8E2C-0182F496C190}" presName="parentText" presStyleLbl="node1" presStyleIdx="2" presStyleCnt="5">
        <dgm:presLayoutVars>
          <dgm:chMax val="0"/>
          <dgm:bulletEnabled val="1"/>
        </dgm:presLayoutVars>
      </dgm:prSet>
      <dgm:spPr/>
    </dgm:pt>
    <dgm:pt modelId="{5D23621A-36AC-4912-B76D-85234352663C}" type="pres">
      <dgm:prSet presAssocID="{C1B79197-6176-4BD3-8373-24E48CD8CF8F}" presName="spacer" presStyleCnt="0"/>
      <dgm:spPr/>
    </dgm:pt>
    <dgm:pt modelId="{D400B537-71A1-428A-B356-7D757FC7ED7B}" type="pres">
      <dgm:prSet presAssocID="{5D3C7C71-55E0-4389-844B-975143A72E2F}" presName="parentText" presStyleLbl="node1" presStyleIdx="3" presStyleCnt="5">
        <dgm:presLayoutVars>
          <dgm:chMax val="0"/>
          <dgm:bulletEnabled val="1"/>
        </dgm:presLayoutVars>
      </dgm:prSet>
      <dgm:spPr/>
    </dgm:pt>
    <dgm:pt modelId="{BEC47E21-9333-4130-B9D1-F85233B23877}" type="pres">
      <dgm:prSet presAssocID="{7D8382FD-92F4-4CC4-A7D3-00201C42A62D}" presName="spacer" presStyleCnt="0"/>
      <dgm:spPr/>
    </dgm:pt>
    <dgm:pt modelId="{A06F8ED0-2B19-4ECF-AFDC-66010E14135C}" type="pres">
      <dgm:prSet presAssocID="{101F6D7B-4A8C-45D2-B3E2-9043DB809E4B}" presName="parentText" presStyleLbl="node1" presStyleIdx="4" presStyleCnt="5">
        <dgm:presLayoutVars>
          <dgm:chMax val="0"/>
          <dgm:bulletEnabled val="1"/>
        </dgm:presLayoutVars>
      </dgm:prSet>
      <dgm:spPr/>
    </dgm:pt>
  </dgm:ptLst>
  <dgm:cxnLst>
    <dgm:cxn modelId="{4C632205-9326-4697-9866-4DDFF5319609}" type="presOf" srcId="{57797478-BEFA-43AA-AFBC-CCC5C36FE594}" destId="{AAB3EBF1-D3F0-469A-AEF5-5117A2986412}" srcOrd="0" destOrd="0" presId="urn:microsoft.com/office/officeart/2005/8/layout/vList2"/>
    <dgm:cxn modelId="{01E20B2B-5324-416A-84D9-19379D0EC76E}" type="presOf" srcId="{101F6D7B-4A8C-45D2-B3E2-9043DB809E4B}" destId="{A06F8ED0-2B19-4ECF-AFDC-66010E14135C}" srcOrd="0" destOrd="0" presId="urn:microsoft.com/office/officeart/2005/8/layout/vList2"/>
    <dgm:cxn modelId="{AA028564-2C46-4259-B43E-224BAE18FD70}" srcId="{C4EC7675-5DBF-40A6-929A-1A4591D3861F}" destId="{23699F47-B2C8-4D5D-88DF-676B4E7E92B7}" srcOrd="1" destOrd="0" parTransId="{1BD883D1-F54A-4A85-8869-21585BA72982}" sibTransId="{5A644A7A-27FD-4E47-B52B-70F5A799E593}"/>
    <dgm:cxn modelId="{E789354E-B941-4A4C-A52A-0AEDDC56FB3D}" srcId="{C4EC7675-5DBF-40A6-929A-1A4591D3861F}" destId="{92FBCD0E-7ADF-4741-8E2C-0182F496C190}" srcOrd="2" destOrd="0" parTransId="{836A2158-7D8B-49CB-B049-2395A9978B02}" sibTransId="{C1B79197-6176-4BD3-8373-24E48CD8CF8F}"/>
    <dgm:cxn modelId="{DB179A51-12BE-4635-8A88-2E4160E89B4F}" srcId="{C4EC7675-5DBF-40A6-929A-1A4591D3861F}" destId="{57797478-BEFA-43AA-AFBC-CCC5C36FE594}" srcOrd="0" destOrd="0" parTransId="{0C0AD445-19B8-4E01-A8A9-B198F3B9B0DC}" sibTransId="{C680B109-C1E9-4F93-B8CB-6571C5CC33A6}"/>
    <dgm:cxn modelId="{2043DF5A-F089-47FC-9BED-90AD25F5FFC4}" type="presOf" srcId="{C4EC7675-5DBF-40A6-929A-1A4591D3861F}" destId="{57A4CCA8-0356-4B74-9537-7A1F2E569215}" srcOrd="0" destOrd="0" presId="urn:microsoft.com/office/officeart/2005/8/layout/vList2"/>
    <dgm:cxn modelId="{D5ABC580-2851-43A7-A7BC-D05DEB7FBAFE}" type="presOf" srcId="{92FBCD0E-7ADF-4741-8E2C-0182F496C190}" destId="{3B2A386A-7B4E-4BB7-BED2-3741D79E2F23}" srcOrd="0" destOrd="0" presId="urn:microsoft.com/office/officeart/2005/8/layout/vList2"/>
    <dgm:cxn modelId="{7EB8DDC3-8CC0-494C-A62C-1EFE83865F02}" type="presOf" srcId="{5D3C7C71-55E0-4389-844B-975143A72E2F}" destId="{D400B537-71A1-428A-B356-7D757FC7ED7B}" srcOrd="0" destOrd="0" presId="urn:microsoft.com/office/officeart/2005/8/layout/vList2"/>
    <dgm:cxn modelId="{DF3CB5C7-FC3E-4713-92D2-3F22FBE36230}" srcId="{C4EC7675-5DBF-40A6-929A-1A4591D3861F}" destId="{5D3C7C71-55E0-4389-844B-975143A72E2F}" srcOrd="3" destOrd="0" parTransId="{6E68A013-D88C-4135-AA5A-9AE971DB6B08}" sibTransId="{7D8382FD-92F4-4CC4-A7D3-00201C42A62D}"/>
    <dgm:cxn modelId="{C49CF6D0-D89B-47EA-BA9B-66CE2AC18DC0}" type="presOf" srcId="{23699F47-B2C8-4D5D-88DF-676B4E7E92B7}" destId="{06A98789-E137-43E9-8B55-EC42C4979DB5}" srcOrd="0" destOrd="0" presId="urn:microsoft.com/office/officeart/2005/8/layout/vList2"/>
    <dgm:cxn modelId="{61C91EF6-0092-4096-8CC4-4704EB7B119D}" srcId="{C4EC7675-5DBF-40A6-929A-1A4591D3861F}" destId="{101F6D7B-4A8C-45D2-B3E2-9043DB809E4B}" srcOrd="4" destOrd="0" parTransId="{CFCB0AFF-CF27-4A4D-8F7E-59F231309C7B}" sibTransId="{9E9C0DBA-1A27-4604-A311-4E7B29046950}"/>
    <dgm:cxn modelId="{F0283FD5-333E-493E-BED5-31BEAEACC740}" type="presParOf" srcId="{57A4CCA8-0356-4B74-9537-7A1F2E569215}" destId="{AAB3EBF1-D3F0-469A-AEF5-5117A2986412}" srcOrd="0" destOrd="0" presId="urn:microsoft.com/office/officeart/2005/8/layout/vList2"/>
    <dgm:cxn modelId="{EFCCCFD1-55C8-4ACC-86FD-716F4C832C43}" type="presParOf" srcId="{57A4CCA8-0356-4B74-9537-7A1F2E569215}" destId="{E7E925DE-4F65-40C7-84A5-5EC8B56B7225}" srcOrd="1" destOrd="0" presId="urn:microsoft.com/office/officeart/2005/8/layout/vList2"/>
    <dgm:cxn modelId="{37F8D8C9-841D-4126-A049-87F91C013038}" type="presParOf" srcId="{57A4CCA8-0356-4B74-9537-7A1F2E569215}" destId="{06A98789-E137-43E9-8B55-EC42C4979DB5}" srcOrd="2" destOrd="0" presId="urn:microsoft.com/office/officeart/2005/8/layout/vList2"/>
    <dgm:cxn modelId="{C3D72AA8-0903-4B17-98C8-F13066A6AE12}" type="presParOf" srcId="{57A4CCA8-0356-4B74-9537-7A1F2E569215}" destId="{77B20593-10B5-4604-A4A1-4DBEF336866C}" srcOrd="3" destOrd="0" presId="urn:microsoft.com/office/officeart/2005/8/layout/vList2"/>
    <dgm:cxn modelId="{D81F470C-5EB3-4D97-96B7-0BA0B300E31A}" type="presParOf" srcId="{57A4CCA8-0356-4B74-9537-7A1F2E569215}" destId="{3B2A386A-7B4E-4BB7-BED2-3741D79E2F23}" srcOrd="4" destOrd="0" presId="urn:microsoft.com/office/officeart/2005/8/layout/vList2"/>
    <dgm:cxn modelId="{469E8D58-72A4-41F2-9E01-ADA99DA88EA7}" type="presParOf" srcId="{57A4CCA8-0356-4B74-9537-7A1F2E569215}" destId="{5D23621A-36AC-4912-B76D-85234352663C}" srcOrd="5" destOrd="0" presId="urn:microsoft.com/office/officeart/2005/8/layout/vList2"/>
    <dgm:cxn modelId="{F2D0403D-C951-4A55-8314-ADFA2363B4C5}" type="presParOf" srcId="{57A4CCA8-0356-4B74-9537-7A1F2E569215}" destId="{D400B537-71A1-428A-B356-7D757FC7ED7B}" srcOrd="6" destOrd="0" presId="urn:microsoft.com/office/officeart/2005/8/layout/vList2"/>
    <dgm:cxn modelId="{7846774E-2504-40EF-BCB1-6BE402AB8D55}" type="presParOf" srcId="{57A4CCA8-0356-4B74-9537-7A1F2E569215}" destId="{BEC47E21-9333-4130-B9D1-F85233B23877}" srcOrd="7" destOrd="0" presId="urn:microsoft.com/office/officeart/2005/8/layout/vList2"/>
    <dgm:cxn modelId="{22BE24EE-E4ED-4E45-AFBB-1F9B57297FDE}" type="presParOf" srcId="{57A4CCA8-0356-4B74-9537-7A1F2E569215}" destId="{A06F8ED0-2B19-4ECF-AFDC-66010E14135C}"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64FEDF-B909-4564-AAF2-50BA21CD1C4B}" type="doc">
      <dgm:prSet loTypeId="urn:microsoft.com/office/officeart/2005/8/layout/default" loCatId="list" qsTypeId="urn:microsoft.com/office/officeart/2005/8/quickstyle/simple1" qsCatId="simple" csTypeId="urn:microsoft.com/office/officeart/2005/8/colors/accent1_1" csCatId="accent1"/>
      <dgm:spPr/>
      <dgm:t>
        <a:bodyPr/>
        <a:lstStyle/>
        <a:p>
          <a:endParaRPr lang="es-CL"/>
        </a:p>
      </dgm:t>
    </dgm:pt>
    <dgm:pt modelId="{FC3650AE-C767-43C2-862D-B3ED76979027}">
      <dgm:prSet/>
      <dgm:spPr/>
      <dgm:t>
        <a:bodyPr/>
        <a:lstStyle/>
        <a:p>
          <a:r>
            <a:rPr lang="es-CL" b="1"/>
            <a:t>Preparar el 100% de la base de datos para su utilización en el modelo Bayesiano en las fases iniciales del proyecto mediante métodos de limpieza y preprocesamiento.</a:t>
          </a:r>
        </a:p>
      </dgm:t>
    </dgm:pt>
    <dgm:pt modelId="{751B8E36-1BA0-4CD4-9FD0-540378BB98D0}" type="parTrans" cxnId="{9E1F8C45-8971-41C1-8B45-455A818B51BE}">
      <dgm:prSet/>
      <dgm:spPr/>
      <dgm:t>
        <a:bodyPr/>
        <a:lstStyle/>
        <a:p>
          <a:endParaRPr lang="es-CL" b="1"/>
        </a:p>
      </dgm:t>
    </dgm:pt>
    <dgm:pt modelId="{26BD37F0-9B7B-43FF-AB35-40159DC856FA}" type="sibTrans" cxnId="{9E1F8C45-8971-41C1-8B45-455A818B51BE}">
      <dgm:prSet/>
      <dgm:spPr/>
      <dgm:t>
        <a:bodyPr/>
        <a:lstStyle/>
        <a:p>
          <a:endParaRPr lang="es-CL" b="1"/>
        </a:p>
      </dgm:t>
    </dgm:pt>
    <dgm:pt modelId="{F2071E15-8EE2-4541-AE1E-35F5FAEED42F}">
      <dgm:prSet/>
      <dgm:spPr/>
      <dgm:t>
        <a:bodyPr/>
        <a:lstStyle/>
        <a:p>
          <a:r>
            <a:rPr lang="es-CL" b="1"/>
            <a:t>Identificar, como mínimo, un número de cinco variables relevantes que permitan realizar el estudio.</a:t>
          </a:r>
        </a:p>
      </dgm:t>
    </dgm:pt>
    <dgm:pt modelId="{1E11E157-F3E0-408D-87BD-E2BEB6AE78F4}" type="parTrans" cxnId="{65164F29-F07E-42BC-B089-6719A0739CC1}">
      <dgm:prSet/>
      <dgm:spPr/>
      <dgm:t>
        <a:bodyPr/>
        <a:lstStyle/>
        <a:p>
          <a:endParaRPr lang="es-CL" b="1"/>
        </a:p>
      </dgm:t>
    </dgm:pt>
    <dgm:pt modelId="{03AD1235-4717-4F64-A530-9A8B4EBB28BB}" type="sibTrans" cxnId="{65164F29-F07E-42BC-B089-6719A0739CC1}">
      <dgm:prSet/>
      <dgm:spPr/>
      <dgm:t>
        <a:bodyPr/>
        <a:lstStyle/>
        <a:p>
          <a:endParaRPr lang="es-CL" b="1"/>
        </a:p>
      </dgm:t>
    </dgm:pt>
    <dgm:pt modelId="{6CDCC850-F6D0-4258-8DB4-2E3C853AF4DA}">
      <dgm:prSet/>
      <dgm:spPr/>
      <dgm:t>
        <a:bodyPr/>
        <a:lstStyle/>
        <a:p>
          <a:r>
            <a:rPr lang="es-CL" b="1"/>
            <a:t>Evaluar y seleccionar las herramientas de software que proporcionen las funciones requeridas para el modelamiento del problema mediante Redes Bayesianas.</a:t>
          </a:r>
        </a:p>
      </dgm:t>
    </dgm:pt>
    <dgm:pt modelId="{7E314790-FF06-4786-A85E-FCC4D5BBFE85}" type="parTrans" cxnId="{6EA3ED0C-38C2-4F6B-9DE9-3C62ABED9D7B}">
      <dgm:prSet/>
      <dgm:spPr/>
      <dgm:t>
        <a:bodyPr/>
        <a:lstStyle/>
        <a:p>
          <a:endParaRPr lang="es-CL" b="1"/>
        </a:p>
      </dgm:t>
    </dgm:pt>
    <dgm:pt modelId="{84D3842B-470E-48FE-BD07-A51C0927016F}" type="sibTrans" cxnId="{6EA3ED0C-38C2-4F6B-9DE9-3C62ABED9D7B}">
      <dgm:prSet/>
      <dgm:spPr/>
      <dgm:t>
        <a:bodyPr/>
        <a:lstStyle/>
        <a:p>
          <a:endParaRPr lang="es-CL" b="1"/>
        </a:p>
      </dgm:t>
    </dgm:pt>
    <dgm:pt modelId="{CB222A67-334A-44C8-BDC7-110A4691FB8C}">
      <dgm:prSet/>
      <dgm:spPr/>
      <dgm:t>
        <a:bodyPr/>
        <a:lstStyle/>
        <a:p>
          <a:r>
            <a:rPr lang="es-CL" b="1"/>
            <a:t>Modelar el problema de predicción usando una Red Bayesiana, que permita aplicar la utilización de las variables identificadas. </a:t>
          </a:r>
        </a:p>
      </dgm:t>
    </dgm:pt>
    <dgm:pt modelId="{0B4D2753-5E0E-4FC7-83B5-4F0DAE86FEC5}" type="parTrans" cxnId="{5B094609-2A35-48ED-89AF-90A1B87E933D}">
      <dgm:prSet/>
      <dgm:spPr/>
      <dgm:t>
        <a:bodyPr/>
        <a:lstStyle/>
        <a:p>
          <a:endParaRPr lang="es-CL" b="1"/>
        </a:p>
      </dgm:t>
    </dgm:pt>
    <dgm:pt modelId="{8E5C8962-4867-48CD-82D2-EFA8D0F6EE6B}" type="sibTrans" cxnId="{5B094609-2A35-48ED-89AF-90A1B87E933D}">
      <dgm:prSet/>
      <dgm:spPr/>
      <dgm:t>
        <a:bodyPr/>
        <a:lstStyle/>
        <a:p>
          <a:endParaRPr lang="es-CL" b="1"/>
        </a:p>
      </dgm:t>
    </dgm:pt>
    <dgm:pt modelId="{718A38F8-F4F2-4120-BE20-31C1B8BE7F8F}">
      <dgm:prSet/>
      <dgm:spPr/>
      <dgm:t>
        <a:bodyPr/>
        <a:lstStyle/>
        <a:p>
          <a:r>
            <a:rPr lang="es-CL" b="1"/>
            <a:t>Generar métricas para evaluar efectividad y desempeño del modelo generado.</a:t>
          </a:r>
        </a:p>
      </dgm:t>
    </dgm:pt>
    <dgm:pt modelId="{6039BC21-16A3-4037-9DAA-131B4F620016}" type="parTrans" cxnId="{6E924C72-A1F5-4BF7-AE6B-44282F46AB6A}">
      <dgm:prSet/>
      <dgm:spPr/>
      <dgm:t>
        <a:bodyPr/>
        <a:lstStyle/>
        <a:p>
          <a:endParaRPr lang="es-CL" b="1"/>
        </a:p>
      </dgm:t>
    </dgm:pt>
    <dgm:pt modelId="{E3B7D26E-00E3-41C7-AD79-591960A94917}" type="sibTrans" cxnId="{6E924C72-A1F5-4BF7-AE6B-44282F46AB6A}">
      <dgm:prSet/>
      <dgm:spPr/>
      <dgm:t>
        <a:bodyPr/>
        <a:lstStyle/>
        <a:p>
          <a:endParaRPr lang="es-CL" b="1"/>
        </a:p>
      </dgm:t>
    </dgm:pt>
    <dgm:pt modelId="{A8CD43DF-4DD1-4DB7-981F-0E3D633F4E5A}">
      <dgm:prSet/>
      <dgm:spPr/>
      <dgm:t>
        <a:bodyPr/>
        <a:lstStyle/>
        <a:p>
          <a:r>
            <a:rPr lang="es-CL" b="1"/>
            <a:t>Evaluar los resultados obtenidos para identificar las causas que desencadenan la reprobación respondiendo a las preguntas que puedan ser planteadas.</a:t>
          </a:r>
        </a:p>
      </dgm:t>
    </dgm:pt>
    <dgm:pt modelId="{211B58E6-8DD2-4E69-A39A-3185B0A03788}" type="parTrans" cxnId="{D89CD651-8821-4498-A641-BDC3D6BCB13B}">
      <dgm:prSet/>
      <dgm:spPr/>
      <dgm:t>
        <a:bodyPr/>
        <a:lstStyle/>
        <a:p>
          <a:endParaRPr lang="es-CL" b="1"/>
        </a:p>
      </dgm:t>
    </dgm:pt>
    <dgm:pt modelId="{8FC8B9CC-3D40-4A70-B1FC-AE6228521E30}" type="sibTrans" cxnId="{D89CD651-8821-4498-A641-BDC3D6BCB13B}">
      <dgm:prSet/>
      <dgm:spPr/>
      <dgm:t>
        <a:bodyPr/>
        <a:lstStyle/>
        <a:p>
          <a:endParaRPr lang="es-CL" b="1"/>
        </a:p>
      </dgm:t>
    </dgm:pt>
    <dgm:pt modelId="{C8ADBAF9-5B6F-4CD8-8851-0B86EB5539DB}" type="pres">
      <dgm:prSet presAssocID="{4564FEDF-B909-4564-AAF2-50BA21CD1C4B}" presName="diagram" presStyleCnt="0">
        <dgm:presLayoutVars>
          <dgm:dir/>
          <dgm:resizeHandles val="exact"/>
        </dgm:presLayoutVars>
      </dgm:prSet>
      <dgm:spPr/>
    </dgm:pt>
    <dgm:pt modelId="{C58DD833-87AE-440C-A683-A67D3238FBAF}" type="pres">
      <dgm:prSet presAssocID="{FC3650AE-C767-43C2-862D-B3ED76979027}" presName="node" presStyleLbl="node1" presStyleIdx="0" presStyleCnt="6">
        <dgm:presLayoutVars>
          <dgm:bulletEnabled val="1"/>
        </dgm:presLayoutVars>
      </dgm:prSet>
      <dgm:spPr>
        <a:prstGeom prst="roundRect">
          <a:avLst/>
        </a:prstGeom>
      </dgm:spPr>
    </dgm:pt>
    <dgm:pt modelId="{40E7889A-6F76-4063-A1E3-BA12917C3CC3}" type="pres">
      <dgm:prSet presAssocID="{26BD37F0-9B7B-43FF-AB35-40159DC856FA}" presName="sibTrans" presStyleCnt="0"/>
      <dgm:spPr/>
    </dgm:pt>
    <dgm:pt modelId="{D0EB7CF1-F124-45FD-B6D6-DEA23EB44E79}" type="pres">
      <dgm:prSet presAssocID="{F2071E15-8EE2-4541-AE1E-35F5FAEED42F}" presName="node" presStyleLbl="node1" presStyleIdx="1" presStyleCnt="6">
        <dgm:presLayoutVars>
          <dgm:bulletEnabled val="1"/>
        </dgm:presLayoutVars>
      </dgm:prSet>
      <dgm:spPr>
        <a:prstGeom prst="roundRect">
          <a:avLst/>
        </a:prstGeom>
      </dgm:spPr>
    </dgm:pt>
    <dgm:pt modelId="{93537E63-2227-451F-981D-EEE6DFBCFD5F}" type="pres">
      <dgm:prSet presAssocID="{03AD1235-4717-4F64-A530-9A8B4EBB28BB}" presName="sibTrans" presStyleCnt="0"/>
      <dgm:spPr/>
    </dgm:pt>
    <dgm:pt modelId="{060BA704-21F7-4569-84F2-9CC5D2662B1D}" type="pres">
      <dgm:prSet presAssocID="{6CDCC850-F6D0-4258-8DB4-2E3C853AF4DA}" presName="node" presStyleLbl="node1" presStyleIdx="2" presStyleCnt="6">
        <dgm:presLayoutVars>
          <dgm:bulletEnabled val="1"/>
        </dgm:presLayoutVars>
      </dgm:prSet>
      <dgm:spPr>
        <a:prstGeom prst="roundRect">
          <a:avLst/>
        </a:prstGeom>
      </dgm:spPr>
    </dgm:pt>
    <dgm:pt modelId="{81D65E3F-3D80-40C8-8200-9C494B96AABC}" type="pres">
      <dgm:prSet presAssocID="{84D3842B-470E-48FE-BD07-A51C0927016F}" presName="sibTrans" presStyleCnt="0"/>
      <dgm:spPr/>
    </dgm:pt>
    <dgm:pt modelId="{0543EB79-43E9-46F4-973A-F4BD9D396180}" type="pres">
      <dgm:prSet presAssocID="{CB222A67-334A-44C8-BDC7-110A4691FB8C}" presName="node" presStyleLbl="node1" presStyleIdx="3" presStyleCnt="6">
        <dgm:presLayoutVars>
          <dgm:bulletEnabled val="1"/>
        </dgm:presLayoutVars>
      </dgm:prSet>
      <dgm:spPr>
        <a:prstGeom prst="roundRect">
          <a:avLst/>
        </a:prstGeom>
      </dgm:spPr>
    </dgm:pt>
    <dgm:pt modelId="{C5882E44-21D2-4593-AC9A-685E45060962}" type="pres">
      <dgm:prSet presAssocID="{8E5C8962-4867-48CD-82D2-EFA8D0F6EE6B}" presName="sibTrans" presStyleCnt="0"/>
      <dgm:spPr/>
    </dgm:pt>
    <dgm:pt modelId="{377E9E73-C6DD-40FA-BF24-88F93CF16A7B}" type="pres">
      <dgm:prSet presAssocID="{718A38F8-F4F2-4120-BE20-31C1B8BE7F8F}" presName="node" presStyleLbl="node1" presStyleIdx="4" presStyleCnt="6">
        <dgm:presLayoutVars>
          <dgm:bulletEnabled val="1"/>
        </dgm:presLayoutVars>
      </dgm:prSet>
      <dgm:spPr>
        <a:prstGeom prst="roundRect">
          <a:avLst/>
        </a:prstGeom>
      </dgm:spPr>
    </dgm:pt>
    <dgm:pt modelId="{5907D905-6430-4704-8F24-AA15DA814967}" type="pres">
      <dgm:prSet presAssocID="{E3B7D26E-00E3-41C7-AD79-591960A94917}" presName="sibTrans" presStyleCnt="0"/>
      <dgm:spPr/>
    </dgm:pt>
    <dgm:pt modelId="{D3DE914D-BAF9-4FAA-ACF9-D216AFB4C98D}" type="pres">
      <dgm:prSet presAssocID="{A8CD43DF-4DD1-4DB7-981F-0E3D633F4E5A}" presName="node" presStyleLbl="node1" presStyleIdx="5" presStyleCnt="6">
        <dgm:presLayoutVars>
          <dgm:bulletEnabled val="1"/>
        </dgm:presLayoutVars>
      </dgm:prSet>
      <dgm:spPr>
        <a:prstGeom prst="roundRect">
          <a:avLst/>
        </a:prstGeom>
      </dgm:spPr>
    </dgm:pt>
  </dgm:ptLst>
  <dgm:cxnLst>
    <dgm:cxn modelId="{5B094609-2A35-48ED-89AF-90A1B87E933D}" srcId="{4564FEDF-B909-4564-AAF2-50BA21CD1C4B}" destId="{CB222A67-334A-44C8-BDC7-110A4691FB8C}" srcOrd="3" destOrd="0" parTransId="{0B4D2753-5E0E-4FC7-83B5-4F0DAE86FEC5}" sibTransId="{8E5C8962-4867-48CD-82D2-EFA8D0F6EE6B}"/>
    <dgm:cxn modelId="{6EA3ED0C-38C2-4F6B-9DE9-3C62ABED9D7B}" srcId="{4564FEDF-B909-4564-AAF2-50BA21CD1C4B}" destId="{6CDCC850-F6D0-4258-8DB4-2E3C853AF4DA}" srcOrd="2" destOrd="0" parTransId="{7E314790-FF06-4786-A85E-FCC4D5BBFE85}" sibTransId="{84D3842B-470E-48FE-BD07-A51C0927016F}"/>
    <dgm:cxn modelId="{65164F29-F07E-42BC-B089-6719A0739CC1}" srcId="{4564FEDF-B909-4564-AAF2-50BA21CD1C4B}" destId="{F2071E15-8EE2-4541-AE1E-35F5FAEED42F}" srcOrd="1" destOrd="0" parTransId="{1E11E157-F3E0-408D-87BD-E2BEB6AE78F4}" sibTransId="{03AD1235-4717-4F64-A530-9A8B4EBB28BB}"/>
    <dgm:cxn modelId="{18D60337-2B2B-408E-B0BA-E2DACF36DA62}" type="presOf" srcId="{CB222A67-334A-44C8-BDC7-110A4691FB8C}" destId="{0543EB79-43E9-46F4-973A-F4BD9D396180}" srcOrd="0" destOrd="0" presId="urn:microsoft.com/office/officeart/2005/8/layout/default"/>
    <dgm:cxn modelId="{695B683C-967B-448D-A68D-D45418F353FF}" type="presOf" srcId="{F2071E15-8EE2-4541-AE1E-35F5FAEED42F}" destId="{D0EB7CF1-F124-45FD-B6D6-DEA23EB44E79}" srcOrd="0" destOrd="0" presId="urn:microsoft.com/office/officeart/2005/8/layout/default"/>
    <dgm:cxn modelId="{9E1F8C45-8971-41C1-8B45-455A818B51BE}" srcId="{4564FEDF-B909-4564-AAF2-50BA21CD1C4B}" destId="{FC3650AE-C767-43C2-862D-B3ED76979027}" srcOrd="0" destOrd="0" parTransId="{751B8E36-1BA0-4CD4-9FD0-540378BB98D0}" sibTransId="{26BD37F0-9B7B-43FF-AB35-40159DC856FA}"/>
    <dgm:cxn modelId="{3E77BD6C-A7DA-4F27-BF05-D48ED43C75DB}" type="presOf" srcId="{FC3650AE-C767-43C2-862D-B3ED76979027}" destId="{C58DD833-87AE-440C-A683-A67D3238FBAF}" srcOrd="0" destOrd="0" presId="urn:microsoft.com/office/officeart/2005/8/layout/default"/>
    <dgm:cxn modelId="{D89CD651-8821-4498-A641-BDC3D6BCB13B}" srcId="{4564FEDF-B909-4564-AAF2-50BA21CD1C4B}" destId="{A8CD43DF-4DD1-4DB7-981F-0E3D633F4E5A}" srcOrd="5" destOrd="0" parTransId="{211B58E6-8DD2-4E69-A39A-3185B0A03788}" sibTransId="{8FC8B9CC-3D40-4A70-B1FC-AE6228521E30}"/>
    <dgm:cxn modelId="{6E924C72-A1F5-4BF7-AE6B-44282F46AB6A}" srcId="{4564FEDF-B909-4564-AAF2-50BA21CD1C4B}" destId="{718A38F8-F4F2-4120-BE20-31C1B8BE7F8F}" srcOrd="4" destOrd="0" parTransId="{6039BC21-16A3-4037-9DAA-131B4F620016}" sibTransId="{E3B7D26E-00E3-41C7-AD79-591960A94917}"/>
    <dgm:cxn modelId="{2726029C-8473-489B-AA15-5B0A654E6B27}" type="presOf" srcId="{A8CD43DF-4DD1-4DB7-981F-0E3D633F4E5A}" destId="{D3DE914D-BAF9-4FAA-ACF9-D216AFB4C98D}" srcOrd="0" destOrd="0" presId="urn:microsoft.com/office/officeart/2005/8/layout/default"/>
    <dgm:cxn modelId="{016D5FA6-D6A8-4EE3-A4CA-829546D2616A}" type="presOf" srcId="{6CDCC850-F6D0-4258-8DB4-2E3C853AF4DA}" destId="{060BA704-21F7-4569-84F2-9CC5D2662B1D}" srcOrd="0" destOrd="0" presId="urn:microsoft.com/office/officeart/2005/8/layout/default"/>
    <dgm:cxn modelId="{598CB9CA-F2B7-46E6-A3A4-7EC551CAC841}" type="presOf" srcId="{718A38F8-F4F2-4120-BE20-31C1B8BE7F8F}" destId="{377E9E73-C6DD-40FA-BF24-88F93CF16A7B}" srcOrd="0" destOrd="0" presId="urn:microsoft.com/office/officeart/2005/8/layout/default"/>
    <dgm:cxn modelId="{45F812E4-24AD-4BE9-B415-CD89CD75CF8C}" type="presOf" srcId="{4564FEDF-B909-4564-AAF2-50BA21CD1C4B}" destId="{C8ADBAF9-5B6F-4CD8-8851-0B86EB5539DB}" srcOrd="0" destOrd="0" presId="urn:microsoft.com/office/officeart/2005/8/layout/default"/>
    <dgm:cxn modelId="{D8113F32-8938-434E-A33E-82583A740274}" type="presParOf" srcId="{C8ADBAF9-5B6F-4CD8-8851-0B86EB5539DB}" destId="{C58DD833-87AE-440C-A683-A67D3238FBAF}" srcOrd="0" destOrd="0" presId="urn:microsoft.com/office/officeart/2005/8/layout/default"/>
    <dgm:cxn modelId="{091980CA-0EAA-4852-9D36-34A59678EFF8}" type="presParOf" srcId="{C8ADBAF9-5B6F-4CD8-8851-0B86EB5539DB}" destId="{40E7889A-6F76-4063-A1E3-BA12917C3CC3}" srcOrd="1" destOrd="0" presId="urn:microsoft.com/office/officeart/2005/8/layout/default"/>
    <dgm:cxn modelId="{C9EACFC7-D195-4F67-B29C-39EEE87A9324}" type="presParOf" srcId="{C8ADBAF9-5B6F-4CD8-8851-0B86EB5539DB}" destId="{D0EB7CF1-F124-45FD-B6D6-DEA23EB44E79}" srcOrd="2" destOrd="0" presId="urn:microsoft.com/office/officeart/2005/8/layout/default"/>
    <dgm:cxn modelId="{1F496B53-B013-4F77-885E-5C2CCF84C5F8}" type="presParOf" srcId="{C8ADBAF9-5B6F-4CD8-8851-0B86EB5539DB}" destId="{93537E63-2227-451F-981D-EEE6DFBCFD5F}" srcOrd="3" destOrd="0" presId="urn:microsoft.com/office/officeart/2005/8/layout/default"/>
    <dgm:cxn modelId="{C7C16E2F-0A67-4B4F-8867-0B8A9B7B5811}" type="presParOf" srcId="{C8ADBAF9-5B6F-4CD8-8851-0B86EB5539DB}" destId="{060BA704-21F7-4569-84F2-9CC5D2662B1D}" srcOrd="4" destOrd="0" presId="urn:microsoft.com/office/officeart/2005/8/layout/default"/>
    <dgm:cxn modelId="{90A69FDB-6CF2-4A66-9009-A36D4216E3BB}" type="presParOf" srcId="{C8ADBAF9-5B6F-4CD8-8851-0B86EB5539DB}" destId="{81D65E3F-3D80-40C8-8200-9C494B96AABC}" srcOrd="5" destOrd="0" presId="urn:microsoft.com/office/officeart/2005/8/layout/default"/>
    <dgm:cxn modelId="{6858AC51-9DFC-4C8D-B4A2-04C1C14DCE8F}" type="presParOf" srcId="{C8ADBAF9-5B6F-4CD8-8851-0B86EB5539DB}" destId="{0543EB79-43E9-46F4-973A-F4BD9D396180}" srcOrd="6" destOrd="0" presId="urn:microsoft.com/office/officeart/2005/8/layout/default"/>
    <dgm:cxn modelId="{31F2F9A2-C258-46C2-8955-795691D4CCA1}" type="presParOf" srcId="{C8ADBAF9-5B6F-4CD8-8851-0B86EB5539DB}" destId="{C5882E44-21D2-4593-AC9A-685E45060962}" srcOrd="7" destOrd="0" presId="urn:microsoft.com/office/officeart/2005/8/layout/default"/>
    <dgm:cxn modelId="{B70E5D6A-E752-4F38-A8C5-D2EBDC6CC122}" type="presParOf" srcId="{C8ADBAF9-5B6F-4CD8-8851-0B86EB5539DB}" destId="{377E9E73-C6DD-40FA-BF24-88F93CF16A7B}" srcOrd="8" destOrd="0" presId="urn:microsoft.com/office/officeart/2005/8/layout/default"/>
    <dgm:cxn modelId="{EA28B94F-3B46-4D5A-A3AD-36F26A5FF25F}" type="presParOf" srcId="{C8ADBAF9-5B6F-4CD8-8851-0B86EB5539DB}" destId="{5907D905-6430-4704-8F24-AA15DA814967}" srcOrd="9" destOrd="0" presId="urn:microsoft.com/office/officeart/2005/8/layout/default"/>
    <dgm:cxn modelId="{6D45AE23-60FA-4668-9BE1-E81323BC389E}" type="presParOf" srcId="{C8ADBAF9-5B6F-4CD8-8851-0B86EB5539DB}" destId="{D3DE914D-BAF9-4FAA-ACF9-D216AFB4C98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EC7675-5DBF-40A6-929A-1A4591D3861F}"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s-CL"/>
        </a:p>
      </dgm:t>
    </dgm:pt>
    <dgm:pt modelId="{67C227E4-23A9-4477-A738-9F39EA027FB1}">
      <dgm:prSet/>
      <dgm:spPr/>
      <dgm:t>
        <a:bodyPr/>
        <a:lstStyle/>
        <a:p>
          <a:r>
            <a:rPr lang="es-CL"/>
            <a:t>Estructuras gráficas que representan relaciones probabilísticas entre variables y permiten hacer inferencia</a:t>
          </a:r>
        </a:p>
      </dgm:t>
    </dgm:pt>
    <dgm:pt modelId="{70377070-F9AE-472A-B086-BD482237D081}" type="parTrans" cxnId="{FED7E738-F88F-42FC-B5A5-FBA4CDE419BB}">
      <dgm:prSet/>
      <dgm:spPr/>
      <dgm:t>
        <a:bodyPr/>
        <a:lstStyle/>
        <a:p>
          <a:endParaRPr lang="es-CL"/>
        </a:p>
      </dgm:t>
    </dgm:pt>
    <dgm:pt modelId="{99F87A3F-E0A6-4CEA-8D9D-5A2E37FA8AFA}" type="sibTrans" cxnId="{FED7E738-F88F-42FC-B5A5-FBA4CDE419BB}">
      <dgm:prSet/>
      <dgm:spPr/>
      <dgm:t>
        <a:bodyPr/>
        <a:lstStyle/>
        <a:p>
          <a:endParaRPr lang="es-CL"/>
        </a:p>
      </dgm:t>
    </dgm:pt>
    <dgm:pt modelId="{36BBB88D-3935-4BEF-A5D5-577D22D8709F}">
      <dgm:prSet/>
      <dgm:spPr/>
      <dgm:t>
        <a:bodyPr/>
        <a:lstStyle/>
        <a:p>
          <a:r>
            <a:rPr lang="es-CL"/>
            <a:t>Aprendizaje de estructura: generar </a:t>
          </a:r>
          <a:r>
            <a:rPr lang="es-CL" i="1"/>
            <a:t>DAG</a:t>
          </a:r>
        </a:p>
      </dgm:t>
    </dgm:pt>
    <dgm:pt modelId="{4D0EF4C2-33CF-44D9-B964-88BC2FA42A8D}" type="parTrans" cxnId="{0BFF431B-12C9-43C3-BD5B-8E1648122421}">
      <dgm:prSet/>
      <dgm:spPr/>
      <dgm:t>
        <a:bodyPr/>
        <a:lstStyle/>
        <a:p>
          <a:endParaRPr lang="es-CL"/>
        </a:p>
      </dgm:t>
    </dgm:pt>
    <dgm:pt modelId="{025D1E0F-C0FC-4AD6-8E01-84BD5B4AE961}" type="sibTrans" cxnId="{0BFF431B-12C9-43C3-BD5B-8E1648122421}">
      <dgm:prSet/>
      <dgm:spPr/>
      <dgm:t>
        <a:bodyPr/>
        <a:lstStyle/>
        <a:p>
          <a:endParaRPr lang="es-CL"/>
        </a:p>
      </dgm:t>
    </dgm:pt>
    <dgm:pt modelId="{A483BAD8-8926-484C-82AB-E35B2E4A1241}">
      <dgm:prSet/>
      <dgm:spPr/>
      <dgm:t>
        <a:bodyPr/>
        <a:lstStyle/>
        <a:p>
          <a:r>
            <a:rPr lang="es-CL"/>
            <a:t>Algoritmo </a:t>
          </a:r>
          <a:r>
            <a:rPr lang="es-CL" i="1"/>
            <a:t>Hill </a:t>
          </a:r>
          <a:r>
            <a:rPr lang="es-CL" i="1" err="1"/>
            <a:t>Climbing</a:t>
          </a:r>
          <a:r>
            <a:rPr lang="es-CL"/>
            <a:t>. Métricas: </a:t>
          </a:r>
          <a:r>
            <a:rPr lang="es-CL" i="1" err="1"/>
            <a:t>Likelihood</a:t>
          </a:r>
          <a:r>
            <a:rPr lang="es-CL"/>
            <a:t>, </a:t>
          </a:r>
          <a:r>
            <a:rPr lang="es-CL" i="1"/>
            <a:t>BIC</a:t>
          </a:r>
          <a:r>
            <a:rPr lang="es-CL"/>
            <a:t>, </a:t>
          </a:r>
          <a:r>
            <a:rPr lang="es-CL" i="1"/>
            <a:t>AIC</a:t>
          </a:r>
        </a:p>
      </dgm:t>
    </dgm:pt>
    <dgm:pt modelId="{77D90D46-A875-403F-A999-2DA1A7B75565}" type="parTrans" cxnId="{D125952F-73F4-4200-8868-D8C677A5ED69}">
      <dgm:prSet/>
      <dgm:spPr/>
      <dgm:t>
        <a:bodyPr/>
        <a:lstStyle/>
        <a:p>
          <a:endParaRPr lang="es-CL"/>
        </a:p>
      </dgm:t>
    </dgm:pt>
    <dgm:pt modelId="{C7A1F9F6-88C9-4803-8674-786D4B7CDB25}" type="sibTrans" cxnId="{D125952F-73F4-4200-8868-D8C677A5ED69}">
      <dgm:prSet/>
      <dgm:spPr/>
      <dgm:t>
        <a:bodyPr/>
        <a:lstStyle/>
        <a:p>
          <a:endParaRPr lang="es-CL"/>
        </a:p>
      </dgm:t>
    </dgm:pt>
    <dgm:pt modelId="{45114C33-F28E-4F84-964A-2DAFC5E6B09C}">
      <dgm:prSet/>
      <dgm:spPr/>
      <dgm:t>
        <a:bodyPr/>
        <a:lstStyle/>
        <a:p>
          <a:r>
            <a:rPr lang="es-CL"/>
            <a:t>Basadas en Teorema de Bayes </a:t>
          </a:r>
        </a:p>
      </dgm:t>
    </dgm:pt>
    <dgm:pt modelId="{2E0912D4-E8E9-43CE-8E4B-D805BE3CF202}" type="parTrans" cxnId="{ECAC6AE4-3E1A-43CA-8D80-4CCA3D0EDB27}">
      <dgm:prSet/>
      <dgm:spPr/>
      <dgm:t>
        <a:bodyPr/>
        <a:lstStyle/>
        <a:p>
          <a:endParaRPr lang="es-CL"/>
        </a:p>
      </dgm:t>
    </dgm:pt>
    <dgm:pt modelId="{D6FED2CE-866E-45B7-952A-C5C34BD73870}" type="sibTrans" cxnId="{ECAC6AE4-3E1A-43CA-8D80-4CCA3D0EDB27}">
      <dgm:prSet/>
      <dgm:spPr/>
      <dgm:t>
        <a:bodyPr/>
        <a:lstStyle/>
        <a:p>
          <a:endParaRPr lang="es-CL"/>
        </a:p>
      </dgm:t>
    </dgm:pt>
    <dgm:pt modelId="{229E4221-AF68-4C83-BC9A-B0C4BC4C1589}">
      <dgm:prSet/>
      <dgm:spPr/>
      <dgm:t>
        <a:bodyPr/>
        <a:lstStyle/>
        <a:p>
          <a:r>
            <a:rPr lang="es-CL"/>
            <a:t>Aprendizaje de parámetros: distribución de probabilidades. Estimadores Bayesiano y </a:t>
          </a:r>
          <a:r>
            <a:rPr lang="es-CL" i="1"/>
            <a:t>MLE</a:t>
          </a:r>
        </a:p>
      </dgm:t>
    </dgm:pt>
    <dgm:pt modelId="{D980DB87-82B7-446F-B03C-10A1A27CEE26}" type="parTrans" cxnId="{A3BE35A4-73E7-4294-BFB8-E4F27EC85574}">
      <dgm:prSet/>
      <dgm:spPr/>
      <dgm:t>
        <a:bodyPr/>
        <a:lstStyle/>
        <a:p>
          <a:endParaRPr lang="es-CL"/>
        </a:p>
      </dgm:t>
    </dgm:pt>
    <dgm:pt modelId="{D739516F-77E4-4561-A788-9A59BB406224}" type="sibTrans" cxnId="{A3BE35A4-73E7-4294-BFB8-E4F27EC85574}">
      <dgm:prSet/>
      <dgm:spPr/>
      <dgm:t>
        <a:bodyPr/>
        <a:lstStyle/>
        <a:p>
          <a:endParaRPr lang="es-CL"/>
        </a:p>
      </dgm:t>
    </dgm:pt>
    <dgm:pt modelId="{57A4CCA8-0356-4B74-9537-7A1F2E569215}" type="pres">
      <dgm:prSet presAssocID="{C4EC7675-5DBF-40A6-929A-1A4591D3861F}" presName="linear" presStyleCnt="0">
        <dgm:presLayoutVars>
          <dgm:animLvl val="lvl"/>
          <dgm:resizeHandles val="exact"/>
        </dgm:presLayoutVars>
      </dgm:prSet>
      <dgm:spPr/>
    </dgm:pt>
    <dgm:pt modelId="{C23009D1-AFB2-43EC-BD79-DE96873EC278}" type="pres">
      <dgm:prSet presAssocID="{67C227E4-23A9-4477-A738-9F39EA027FB1}" presName="parentText" presStyleLbl="node1" presStyleIdx="0" presStyleCnt="5" custLinFactNeighborY="0">
        <dgm:presLayoutVars>
          <dgm:chMax val="0"/>
          <dgm:bulletEnabled val="1"/>
        </dgm:presLayoutVars>
      </dgm:prSet>
      <dgm:spPr/>
    </dgm:pt>
    <dgm:pt modelId="{90E76369-58D7-4051-9247-541C2A6EF816}" type="pres">
      <dgm:prSet presAssocID="{99F87A3F-E0A6-4CEA-8D9D-5A2E37FA8AFA}" presName="spacer" presStyleCnt="0"/>
      <dgm:spPr/>
    </dgm:pt>
    <dgm:pt modelId="{F1B6A81E-1DAC-4CEA-91E3-23FAD2E31AEF}" type="pres">
      <dgm:prSet presAssocID="{45114C33-F28E-4F84-964A-2DAFC5E6B09C}" presName="parentText" presStyleLbl="node1" presStyleIdx="1" presStyleCnt="5">
        <dgm:presLayoutVars>
          <dgm:chMax val="0"/>
          <dgm:bulletEnabled val="1"/>
        </dgm:presLayoutVars>
      </dgm:prSet>
      <dgm:spPr/>
    </dgm:pt>
    <dgm:pt modelId="{A6164F29-007F-4AD5-891C-350458870485}" type="pres">
      <dgm:prSet presAssocID="{D6FED2CE-866E-45B7-952A-C5C34BD73870}" presName="spacer" presStyleCnt="0"/>
      <dgm:spPr/>
    </dgm:pt>
    <dgm:pt modelId="{2FD53111-6C23-459E-87CD-BE2CA1C01D84}" type="pres">
      <dgm:prSet presAssocID="{36BBB88D-3935-4BEF-A5D5-577D22D8709F}" presName="parentText" presStyleLbl="node1" presStyleIdx="2" presStyleCnt="5">
        <dgm:presLayoutVars>
          <dgm:chMax val="0"/>
          <dgm:bulletEnabled val="1"/>
        </dgm:presLayoutVars>
      </dgm:prSet>
      <dgm:spPr/>
    </dgm:pt>
    <dgm:pt modelId="{587CFE61-0D88-4ECF-8F50-4F440C46A1AA}" type="pres">
      <dgm:prSet presAssocID="{025D1E0F-C0FC-4AD6-8E01-84BD5B4AE961}" presName="spacer" presStyleCnt="0"/>
      <dgm:spPr/>
    </dgm:pt>
    <dgm:pt modelId="{213F3D65-AEB6-4535-8D00-05D7002933FD}" type="pres">
      <dgm:prSet presAssocID="{A483BAD8-8926-484C-82AB-E35B2E4A1241}" presName="parentText" presStyleLbl="node1" presStyleIdx="3" presStyleCnt="5" custLinFactNeighborY="2408">
        <dgm:presLayoutVars>
          <dgm:chMax val="0"/>
          <dgm:bulletEnabled val="1"/>
        </dgm:presLayoutVars>
      </dgm:prSet>
      <dgm:spPr/>
    </dgm:pt>
    <dgm:pt modelId="{8975E353-27FD-4C2C-BDA4-E3DE17EAC83D}" type="pres">
      <dgm:prSet presAssocID="{C7A1F9F6-88C9-4803-8674-786D4B7CDB25}" presName="spacer" presStyleCnt="0"/>
      <dgm:spPr/>
    </dgm:pt>
    <dgm:pt modelId="{35EDED1A-E595-4656-87FE-D72F43CF6D4F}" type="pres">
      <dgm:prSet presAssocID="{229E4221-AF68-4C83-BC9A-B0C4BC4C1589}" presName="parentText" presStyleLbl="node1" presStyleIdx="4" presStyleCnt="5">
        <dgm:presLayoutVars>
          <dgm:chMax val="0"/>
          <dgm:bulletEnabled val="1"/>
        </dgm:presLayoutVars>
      </dgm:prSet>
      <dgm:spPr/>
    </dgm:pt>
  </dgm:ptLst>
  <dgm:cxnLst>
    <dgm:cxn modelId="{0BFF431B-12C9-43C3-BD5B-8E1648122421}" srcId="{C4EC7675-5DBF-40A6-929A-1A4591D3861F}" destId="{36BBB88D-3935-4BEF-A5D5-577D22D8709F}" srcOrd="2" destOrd="0" parTransId="{4D0EF4C2-33CF-44D9-B964-88BC2FA42A8D}" sibTransId="{025D1E0F-C0FC-4AD6-8E01-84BD5B4AE961}"/>
    <dgm:cxn modelId="{D125952F-73F4-4200-8868-D8C677A5ED69}" srcId="{C4EC7675-5DBF-40A6-929A-1A4591D3861F}" destId="{A483BAD8-8926-484C-82AB-E35B2E4A1241}" srcOrd="3" destOrd="0" parTransId="{77D90D46-A875-403F-A999-2DA1A7B75565}" sibTransId="{C7A1F9F6-88C9-4803-8674-786D4B7CDB25}"/>
    <dgm:cxn modelId="{FED7E738-F88F-42FC-B5A5-FBA4CDE419BB}" srcId="{C4EC7675-5DBF-40A6-929A-1A4591D3861F}" destId="{67C227E4-23A9-4477-A738-9F39EA027FB1}" srcOrd="0" destOrd="0" parTransId="{70377070-F9AE-472A-B086-BD482237D081}" sibTransId="{99F87A3F-E0A6-4CEA-8D9D-5A2E37FA8AFA}"/>
    <dgm:cxn modelId="{2D53D244-7B9D-41D4-B11D-7249D8D0384B}" type="presOf" srcId="{229E4221-AF68-4C83-BC9A-B0C4BC4C1589}" destId="{35EDED1A-E595-4656-87FE-D72F43CF6D4F}" srcOrd="0" destOrd="0" presId="urn:microsoft.com/office/officeart/2005/8/layout/vList2"/>
    <dgm:cxn modelId="{29774F67-2722-42F3-A326-BA6B3542240E}" type="presOf" srcId="{36BBB88D-3935-4BEF-A5D5-577D22D8709F}" destId="{2FD53111-6C23-459E-87CD-BE2CA1C01D84}" srcOrd="0" destOrd="0" presId="urn:microsoft.com/office/officeart/2005/8/layout/vList2"/>
    <dgm:cxn modelId="{CF04425A-3C85-4563-A8AE-6B1FE5F9AEEE}" type="presOf" srcId="{67C227E4-23A9-4477-A738-9F39EA027FB1}" destId="{C23009D1-AFB2-43EC-BD79-DE96873EC278}" srcOrd="0" destOrd="0" presId="urn:microsoft.com/office/officeart/2005/8/layout/vList2"/>
    <dgm:cxn modelId="{2043DF5A-F089-47FC-9BED-90AD25F5FFC4}" type="presOf" srcId="{C4EC7675-5DBF-40A6-929A-1A4591D3861F}" destId="{57A4CCA8-0356-4B74-9537-7A1F2E569215}" srcOrd="0" destOrd="0" presId="urn:microsoft.com/office/officeart/2005/8/layout/vList2"/>
    <dgm:cxn modelId="{7BF3BC93-51CF-442F-88EF-DC4F147219A0}" type="presOf" srcId="{45114C33-F28E-4F84-964A-2DAFC5E6B09C}" destId="{F1B6A81E-1DAC-4CEA-91E3-23FAD2E31AEF}" srcOrd="0" destOrd="0" presId="urn:microsoft.com/office/officeart/2005/8/layout/vList2"/>
    <dgm:cxn modelId="{A3BE35A4-73E7-4294-BFB8-E4F27EC85574}" srcId="{C4EC7675-5DBF-40A6-929A-1A4591D3861F}" destId="{229E4221-AF68-4C83-BC9A-B0C4BC4C1589}" srcOrd="4" destOrd="0" parTransId="{D980DB87-82B7-446F-B03C-10A1A27CEE26}" sibTransId="{D739516F-77E4-4561-A788-9A59BB406224}"/>
    <dgm:cxn modelId="{ECAC6AE4-3E1A-43CA-8D80-4CCA3D0EDB27}" srcId="{C4EC7675-5DBF-40A6-929A-1A4591D3861F}" destId="{45114C33-F28E-4F84-964A-2DAFC5E6B09C}" srcOrd="1" destOrd="0" parTransId="{2E0912D4-E8E9-43CE-8E4B-D805BE3CF202}" sibTransId="{D6FED2CE-866E-45B7-952A-C5C34BD73870}"/>
    <dgm:cxn modelId="{16CF7CF2-9FB2-4001-8E25-43319DD5E915}" type="presOf" srcId="{A483BAD8-8926-484C-82AB-E35B2E4A1241}" destId="{213F3D65-AEB6-4535-8D00-05D7002933FD}" srcOrd="0" destOrd="0" presId="urn:microsoft.com/office/officeart/2005/8/layout/vList2"/>
    <dgm:cxn modelId="{03B4AEA9-81A6-44C6-B820-3F5D24C46E71}" type="presParOf" srcId="{57A4CCA8-0356-4B74-9537-7A1F2E569215}" destId="{C23009D1-AFB2-43EC-BD79-DE96873EC278}" srcOrd="0" destOrd="0" presId="urn:microsoft.com/office/officeart/2005/8/layout/vList2"/>
    <dgm:cxn modelId="{F5414151-A3FB-4865-840A-B569B2C2D7D0}" type="presParOf" srcId="{57A4CCA8-0356-4B74-9537-7A1F2E569215}" destId="{90E76369-58D7-4051-9247-541C2A6EF816}" srcOrd="1" destOrd="0" presId="urn:microsoft.com/office/officeart/2005/8/layout/vList2"/>
    <dgm:cxn modelId="{C8EDADAD-399E-4E32-85DD-76AE29B5BCC5}" type="presParOf" srcId="{57A4CCA8-0356-4B74-9537-7A1F2E569215}" destId="{F1B6A81E-1DAC-4CEA-91E3-23FAD2E31AEF}" srcOrd="2" destOrd="0" presId="urn:microsoft.com/office/officeart/2005/8/layout/vList2"/>
    <dgm:cxn modelId="{C9B5B1B2-F1E0-44D4-9BC8-2C8CC183448D}" type="presParOf" srcId="{57A4CCA8-0356-4B74-9537-7A1F2E569215}" destId="{A6164F29-007F-4AD5-891C-350458870485}" srcOrd="3" destOrd="0" presId="urn:microsoft.com/office/officeart/2005/8/layout/vList2"/>
    <dgm:cxn modelId="{27213DBD-4D98-4B6E-8C46-C9A21EE6E2A8}" type="presParOf" srcId="{57A4CCA8-0356-4B74-9537-7A1F2E569215}" destId="{2FD53111-6C23-459E-87CD-BE2CA1C01D84}" srcOrd="4" destOrd="0" presId="urn:microsoft.com/office/officeart/2005/8/layout/vList2"/>
    <dgm:cxn modelId="{E3EC4124-7F72-4A00-9357-544BEFADB58F}" type="presParOf" srcId="{57A4CCA8-0356-4B74-9537-7A1F2E569215}" destId="{587CFE61-0D88-4ECF-8F50-4F440C46A1AA}" srcOrd="5" destOrd="0" presId="urn:microsoft.com/office/officeart/2005/8/layout/vList2"/>
    <dgm:cxn modelId="{6123F284-AFE7-4372-B402-B65CEFBEB6D1}" type="presParOf" srcId="{57A4CCA8-0356-4B74-9537-7A1F2E569215}" destId="{213F3D65-AEB6-4535-8D00-05D7002933FD}" srcOrd="6" destOrd="0" presId="urn:microsoft.com/office/officeart/2005/8/layout/vList2"/>
    <dgm:cxn modelId="{CE5C85AD-834D-4E4B-8375-AFFC60131007}" type="presParOf" srcId="{57A4CCA8-0356-4B74-9537-7A1F2E569215}" destId="{8975E353-27FD-4C2C-BDA4-E3DE17EAC83D}" srcOrd="7" destOrd="0" presId="urn:microsoft.com/office/officeart/2005/8/layout/vList2"/>
    <dgm:cxn modelId="{347EEDCF-EF26-48F1-8392-8F5D46D2F2EF}" type="presParOf" srcId="{57A4CCA8-0356-4B74-9537-7A1F2E569215}" destId="{35EDED1A-E595-4656-87FE-D72F43CF6D4F}" srcOrd="8" destOrd="0" presId="urn:microsoft.com/office/officeart/2005/8/layout/vList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EC7675-5DBF-40A6-929A-1A4591D3861F}"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s-CL"/>
        </a:p>
      </dgm:t>
    </dgm:pt>
    <dgm:pt modelId="{36BBB88D-3935-4BEF-A5D5-577D22D8709F}">
      <dgm:prSet/>
      <dgm:spPr/>
      <dgm:t>
        <a:bodyPr/>
        <a:lstStyle/>
        <a:p>
          <a:r>
            <a:rPr lang="es-CL" b="0" i="0"/>
            <a:t>Técnica de Validación cruzada</a:t>
          </a:r>
        </a:p>
      </dgm:t>
    </dgm:pt>
    <dgm:pt modelId="{4D0EF4C2-33CF-44D9-B964-88BC2FA42A8D}" type="parTrans" cxnId="{0BFF431B-12C9-43C3-BD5B-8E1648122421}">
      <dgm:prSet/>
      <dgm:spPr/>
      <dgm:t>
        <a:bodyPr/>
        <a:lstStyle/>
        <a:p>
          <a:endParaRPr lang="es-CL"/>
        </a:p>
      </dgm:t>
    </dgm:pt>
    <dgm:pt modelId="{025D1E0F-C0FC-4AD6-8E01-84BD5B4AE961}" type="sibTrans" cxnId="{0BFF431B-12C9-43C3-BD5B-8E1648122421}">
      <dgm:prSet/>
      <dgm:spPr/>
      <dgm:t>
        <a:bodyPr/>
        <a:lstStyle/>
        <a:p>
          <a:endParaRPr lang="es-CL"/>
        </a:p>
      </dgm:t>
    </dgm:pt>
    <dgm:pt modelId="{A483BAD8-8926-484C-82AB-E35B2E4A1241}">
      <dgm:prSet/>
      <dgm:spPr/>
      <dgm:t>
        <a:bodyPr/>
        <a:lstStyle/>
        <a:p>
          <a:r>
            <a:rPr lang="es-CL"/>
            <a:t>Funciones de validación: </a:t>
          </a:r>
          <a:r>
            <a:rPr lang="es-CL" err="1"/>
            <a:t>Accuracy</a:t>
          </a:r>
          <a:r>
            <a:rPr lang="es-CL"/>
            <a:t>, </a:t>
          </a:r>
          <a:r>
            <a:rPr lang="es-CL" err="1"/>
            <a:t>Precision</a:t>
          </a:r>
          <a:r>
            <a:rPr lang="es-CL"/>
            <a:t>, </a:t>
          </a:r>
          <a:r>
            <a:rPr lang="es-CL" err="1"/>
            <a:t>Recall</a:t>
          </a:r>
          <a:r>
            <a:rPr lang="es-CL"/>
            <a:t>, </a:t>
          </a:r>
          <a:r>
            <a:rPr lang="es-CL" err="1"/>
            <a:t>Balanced</a:t>
          </a:r>
          <a:r>
            <a:rPr lang="es-CL"/>
            <a:t> </a:t>
          </a:r>
          <a:r>
            <a:rPr lang="es-CL" err="1"/>
            <a:t>Accuracy</a:t>
          </a:r>
          <a:r>
            <a:rPr lang="es-CL"/>
            <a:t>, curva ROC</a:t>
          </a:r>
        </a:p>
      </dgm:t>
    </dgm:pt>
    <dgm:pt modelId="{77D90D46-A875-403F-A999-2DA1A7B75565}" type="parTrans" cxnId="{D125952F-73F4-4200-8868-D8C677A5ED69}">
      <dgm:prSet/>
      <dgm:spPr/>
      <dgm:t>
        <a:bodyPr/>
        <a:lstStyle/>
        <a:p>
          <a:endParaRPr lang="es-CL"/>
        </a:p>
      </dgm:t>
    </dgm:pt>
    <dgm:pt modelId="{C7A1F9F6-88C9-4803-8674-786D4B7CDB25}" type="sibTrans" cxnId="{D125952F-73F4-4200-8868-D8C677A5ED69}">
      <dgm:prSet/>
      <dgm:spPr/>
      <dgm:t>
        <a:bodyPr/>
        <a:lstStyle/>
        <a:p>
          <a:endParaRPr lang="es-CL"/>
        </a:p>
      </dgm:t>
    </dgm:pt>
    <dgm:pt modelId="{45114C33-F28E-4F84-964A-2DAFC5E6B09C}">
      <dgm:prSet/>
      <dgm:spPr/>
      <dgm:t>
        <a:bodyPr/>
        <a:lstStyle/>
        <a:p>
          <a:r>
            <a:rPr lang="es-CL"/>
            <a:t>Algoritmos de Inferencia: Ponderación de Verosimilitud </a:t>
          </a:r>
        </a:p>
      </dgm:t>
    </dgm:pt>
    <dgm:pt modelId="{2E0912D4-E8E9-43CE-8E4B-D805BE3CF202}" type="parTrans" cxnId="{ECAC6AE4-3E1A-43CA-8D80-4CCA3D0EDB27}">
      <dgm:prSet/>
      <dgm:spPr/>
      <dgm:t>
        <a:bodyPr/>
        <a:lstStyle/>
        <a:p>
          <a:endParaRPr lang="es-CL"/>
        </a:p>
      </dgm:t>
    </dgm:pt>
    <dgm:pt modelId="{D6FED2CE-866E-45B7-952A-C5C34BD73870}" type="sibTrans" cxnId="{ECAC6AE4-3E1A-43CA-8D80-4CCA3D0EDB27}">
      <dgm:prSet/>
      <dgm:spPr/>
      <dgm:t>
        <a:bodyPr/>
        <a:lstStyle/>
        <a:p>
          <a:endParaRPr lang="es-CL"/>
        </a:p>
      </dgm:t>
    </dgm:pt>
    <dgm:pt modelId="{BA6B99F9-1487-4E38-8EC0-1C2B99FEC4DE}">
      <dgm:prSet/>
      <dgm:spPr/>
      <dgm:t>
        <a:bodyPr/>
        <a:lstStyle/>
        <a:p>
          <a:r>
            <a:rPr lang="es-CL"/>
            <a:t>Balanceo de datos (SMOTE) y Selección de variables</a:t>
          </a:r>
        </a:p>
      </dgm:t>
    </dgm:pt>
    <dgm:pt modelId="{B732315A-7EA8-4155-B36F-325015A48935}" type="parTrans" cxnId="{1EF2ACB5-A48B-48F3-BABB-025F8DEBBF0C}">
      <dgm:prSet/>
      <dgm:spPr/>
      <dgm:t>
        <a:bodyPr/>
        <a:lstStyle/>
        <a:p>
          <a:endParaRPr lang="es-CL"/>
        </a:p>
      </dgm:t>
    </dgm:pt>
    <dgm:pt modelId="{EACD2909-79F8-4875-B3FB-8368DD1E704B}" type="sibTrans" cxnId="{1EF2ACB5-A48B-48F3-BABB-025F8DEBBF0C}">
      <dgm:prSet/>
      <dgm:spPr/>
      <dgm:t>
        <a:bodyPr/>
        <a:lstStyle/>
        <a:p>
          <a:endParaRPr lang="es-CL"/>
        </a:p>
      </dgm:t>
    </dgm:pt>
    <dgm:pt modelId="{57A4CCA8-0356-4B74-9537-7A1F2E569215}" type="pres">
      <dgm:prSet presAssocID="{C4EC7675-5DBF-40A6-929A-1A4591D3861F}" presName="linear" presStyleCnt="0">
        <dgm:presLayoutVars>
          <dgm:animLvl val="lvl"/>
          <dgm:resizeHandles val="exact"/>
        </dgm:presLayoutVars>
      </dgm:prSet>
      <dgm:spPr/>
    </dgm:pt>
    <dgm:pt modelId="{F1B6A81E-1DAC-4CEA-91E3-23FAD2E31AEF}" type="pres">
      <dgm:prSet presAssocID="{45114C33-F28E-4F84-964A-2DAFC5E6B09C}" presName="parentText" presStyleLbl="node1" presStyleIdx="0" presStyleCnt="4">
        <dgm:presLayoutVars>
          <dgm:chMax val="0"/>
          <dgm:bulletEnabled val="1"/>
        </dgm:presLayoutVars>
      </dgm:prSet>
      <dgm:spPr/>
    </dgm:pt>
    <dgm:pt modelId="{A6164F29-007F-4AD5-891C-350458870485}" type="pres">
      <dgm:prSet presAssocID="{D6FED2CE-866E-45B7-952A-C5C34BD73870}" presName="spacer" presStyleCnt="0"/>
      <dgm:spPr/>
    </dgm:pt>
    <dgm:pt modelId="{2FD53111-6C23-459E-87CD-BE2CA1C01D84}" type="pres">
      <dgm:prSet presAssocID="{36BBB88D-3935-4BEF-A5D5-577D22D8709F}" presName="parentText" presStyleLbl="node1" presStyleIdx="1" presStyleCnt="4" custLinFactNeighborY="-19432">
        <dgm:presLayoutVars>
          <dgm:chMax val="0"/>
          <dgm:bulletEnabled val="1"/>
        </dgm:presLayoutVars>
      </dgm:prSet>
      <dgm:spPr/>
    </dgm:pt>
    <dgm:pt modelId="{587CFE61-0D88-4ECF-8F50-4F440C46A1AA}" type="pres">
      <dgm:prSet presAssocID="{025D1E0F-C0FC-4AD6-8E01-84BD5B4AE961}" presName="spacer" presStyleCnt="0"/>
      <dgm:spPr/>
    </dgm:pt>
    <dgm:pt modelId="{213F3D65-AEB6-4535-8D00-05D7002933FD}" type="pres">
      <dgm:prSet presAssocID="{A483BAD8-8926-484C-82AB-E35B2E4A1241}" presName="parentText" presStyleLbl="node1" presStyleIdx="2" presStyleCnt="4" custLinFactNeighborY="-16052">
        <dgm:presLayoutVars>
          <dgm:chMax val="0"/>
          <dgm:bulletEnabled val="1"/>
        </dgm:presLayoutVars>
      </dgm:prSet>
      <dgm:spPr/>
    </dgm:pt>
    <dgm:pt modelId="{08D114AE-7594-49FF-BAE9-A82A7FF2AC88}" type="pres">
      <dgm:prSet presAssocID="{C7A1F9F6-88C9-4803-8674-786D4B7CDB25}" presName="spacer" presStyleCnt="0"/>
      <dgm:spPr/>
    </dgm:pt>
    <dgm:pt modelId="{5998F7A7-9F31-4FB7-9218-D89F09C9EF93}" type="pres">
      <dgm:prSet presAssocID="{BA6B99F9-1487-4E38-8EC0-1C2B99FEC4DE}" presName="parentText" presStyleLbl="node1" presStyleIdx="3" presStyleCnt="4" custLinFactNeighborY="-19432">
        <dgm:presLayoutVars>
          <dgm:chMax val="0"/>
          <dgm:bulletEnabled val="1"/>
        </dgm:presLayoutVars>
      </dgm:prSet>
      <dgm:spPr/>
    </dgm:pt>
  </dgm:ptLst>
  <dgm:cxnLst>
    <dgm:cxn modelId="{F2BB0D0A-6D96-4C62-BC0E-69A0A973084C}" type="presOf" srcId="{BA6B99F9-1487-4E38-8EC0-1C2B99FEC4DE}" destId="{5998F7A7-9F31-4FB7-9218-D89F09C9EF93}" srcOrd="0" destOrd="0" presId="urn:microsoft.com/office/officeart/2005/8/layout/vList2"/>
    <dgm:cxn modelId="{0BFF431B-12C9-43C3-BD5B-8E1648122421}" srcId="{C4EC7675-5DBF-40A6-929A-1A4591D3861F}" destId="{36BBB88D-3935-4BEF-A5D5-577D22D8709F}" srcOrd="1" destOrd="0" parTransId="{4D0EF4C2-33CF-44D9-B964-88BC2FA42A8D}" sibTransId="{025D1E0F-C0FC-4AD6-8E01-84BD5B4AE961}"/>
    <dgm:cxn modelId="{D125952F-73F4-4200-8868-D8C677A5ED69}" srcId="{C4EC7675-5DBF-40A6-929A-1A4591D3861F}" destId="{A483BAD8-8926-484C-82AB-E35B2E4A1241}" srcOrd="2" destOrd="0" parTransId="{77D90D46-A875-403F-A999-2DA1A7B75565}" sibTransId="{C7A1F9F6-88C9-4803-8674-786D4B7CDB25}"/>
    <dgm:cxn modelId="{29774F67-2722-42F3-A326-BA6B3542240E}" type="presOf" srcId="{36BBB88D-3935-4BEF-A5D5-577D22D8709F}" destId="{2FD53111-6C23-459E-87CD-BE2CA1C01D84}" srcOrd="0" destOrd="0" presId="urn:microsoft.com/office/officeart/2005/8/layout/vList2"/>
    <dgm:cxn modelId="{2043DF5A-F089-47FC-9BED-90AD25F5FFC4}" type="presOf" srcId="{C4EC7675-5DBF-40A6-929A-1A4591D3861F}" destId="{57A4CCA8-0356-4B74-9537-7A1F2E569215}" srcOrd="0" destOrd="0" presId="urn:microsoft.com/office/officeart/2005/8/layout/vList2"/>
    <dgm:cxn modelId="{7BF3BC93-51CF-442F-88EF-DC4F147219A0}" type="presOf" srcId="{45114C33-F28E-4F84-964A-2DAFC5E6B09C}" destId="{F1B6A81E-1DAC-4CEA-91E3-23FAD2E31AEF}" srcOrd="0" destOrd="0" presId="urn:microsoft.com/office/officeart/2005/8/layout/vList2"/>
    <dgm:cxn modelId="{1EF2ACB5-A48B-48F3-BABB-025F8DEBBF0C}" srcId="{C4EC7675-5DBF-40A6-929A-1A4591D3861F}" destId="{BA6B99F9-1487-4E38-8EC0-1C2B99FEC4DE}" srcOrd="3" destOrd="0" parTransId="{B732315A-7EA8-4155-B36F-325015A48935}" sibTransId="{EACD2909-79F8-4875-B3FB-8368DD1E704B}"/>
    <dgm:cxn modelId="{ECAC6AE4-3E1A-43CA-8D80-4CCA3D0EDB27}" srcId="{C4EC7675-5DBF-40A6-929A-1A4591D3861F}" destId="{45114C33-F28E-4F84-964A-2DAFC5E6B09C}" srcOrd="0" destOrd="0" parTransId="{2E0912D4-E8E9-43CE-8E4B-D805BE3CF202}" sibTransId="{D6FED2CE-866E-45B7-952A-C5C34BD73870}"/>
    <dgm:cxn modelId="{16CF7CF2-9FB2-4001-8E25-43319DD5E915}" type="presOf" srcId="{A483BAD8-8926-484C-82AB-E35B2E4A1241}" destId="{213F3D65-AEB6-4535-8D00-05D7002933FD}" srcOrd="0" destOrd="0" presId="urn:microsoft.com/office/officeart/2005/8/layout/vList2"/>
    <dgm:cxn modelId="{C8EDADAD-399E-4E32-85DD-76AE29B5BCC5}" type="presParOf" srcId="{57A4CCA8-0356-4B74-9537-7A1F2E569215}" destId="{F1B6A81E-1DAC-4CEA-91E3-23FAD2E31AEF}" srcOrd="0" destOrd="0" presId="urn:microsoft.com/office/officeart/2005/8/layout/vList2"/>
    <dgm:cxn modelId="{C9B5B1B2-F1E0-44D4-9BC8-2C8CC183448D}" type="presParOf" srcId="{57A4CCA8-0356-4B74-9537-7A1F2E569215}" destId="{A6164F29-007F-4AD5-891C-350458870485}" srcOrd="1" destOrd="0" presId="urn:microsoft.com/office/officeart/2005/8/layout/vList2"/>
    <dgm:cxn modelId="{27213DBD-4D98-4B6E-8C46-C9A21EE6E2A8}" type="presParOf" srcId="{57A4CCA8-0356-4B74-9537-7A1F2E569215}" destId="{2FD53111-6C23-459E-87CD-BE2CA1C01D84}" srcOrd="2" destOrd="0" presId="urn:microsoft.com/office/officeart/2005/8/layout/vList2"/>
    <dgm:cxn modelId="{E3EC4124-7F72-4A00-9357-544BEFADB58F}" type="presParOf" srcId="{57A4CCA8-0356-4B74-9537-7A1F2E569215}" destId="{587CFE61-0D88-4ECF-8F50-4F440C46A1AA}" srcOrd="3" destOrd="0" presId="urn:microsoft.com/office/officeart/2005/8/layout/vList2"/>
    <dgm:cxn modelId="{6123F284-AFE7-4372-B402-B65CEFBEB6D1}" type="presParOf" srcId="{57A4CCA8-0356-4B74-9537-7A1F2E569215}" destId="{213F3D65-AEB6-4535-8D00-05D7002933FD}" srcOrd="4" destOrd="0" presId="urn:microsoft.com/office/officeart/2005/8/layout/vList2"/>
    <dgm:cxn modelId="{97CC189A-F646-4C15-9B30-6FF989B9DBD4}" type="presParOf" srcId="{57A4CCA8-0356-4B74-9537-7A1F2E569215}" destId="{08D114AE-7594-49FF-BAE9-A82A7FF2AC88}" srcOrd="5" destOrd="0" presId="urn:microsoft.com/office/officeart/2005/8/layout/vList2"/>
    <dgm:cxn modelId="{45B0789F-6A9F-4BBD-960F-EF297E33DE44}" type="presParOf" srcId="{57A4CCA8-0356-4B74-9537-7A1F2E569215}" destId="{5998F7A7-9F31-4FB7-9218-D89F09C9EF93}" srcOrd="6" destOrd="0" presId="urn:microsoft.com/office/officeart/2005/8/layout/vList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D5611B-C3C1-4AC7-8F23-7F48D6CE3D85}"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s-CL"/>
        </a:p>
      </dgm:t>
    </dgm:pt>
    <dgm:pt modelId="{CB08BD91-CF23-4FF8-A6AC-A5B09C0C858A}">
      <dgm:prSet/>
      <dgm:spPr/>
      <dgm:t>
        <a:bodyPr/>
        <a:lstStyle/>
        <a:p>
          <a:r>
            <a:rPr lang="es-MX" b="1"/>
            <a:t>Enfoque de la investigación</a:t>
          </a:r>
          <a:endParaRPr lang="es-CL" b="1"/>
        </a:p>
      </dgm:t>
    </dgm:pt>
    <dgm:pt modelId="{5A51A44A-613C-4A15-BAB2-B9E69E940F4E}" type="parTrans" cxnId="{2044CB29-5EBF-4F38-911B-82AC43126DD9}">
      <dgm:prSet/>
      <dgm:spPr/>
      <dgm:t>
        <a:bodyPr/>
        <a:lstStyle/>
        <a:p>
          <a:endParaRPr lang="es-CL"/>
        </a:p>
      </dgm:t>
    </dgm:pt>
    <dgm:pt modelId="{235A3ED5-B1FA-483B-AB98-82D71FE406ED}" type="sibTrans" cxnId="{2044CB29-5EBF-4F38-911B-82AC43126DD9}">
      <dgm:prSet/>
      <dgm:spPr/>
      <dgm:t>
        <a:bodyPr/>
        <a:lstStyle/>
        <a:p>
          <a:endParaRPr lang="es-CL"/>
        </a:p>
      </dgm:t>
    </dgm:pt>
    <dgm:pt modelId="{AEC6AE1A-E914-424B-949A-A0549AF672AA}">
      <dgm:prSet/>
      <dgm:spPr/>
      <dgm:t>
        <a:bodyPr/>
        <a:lstStyle/>
        <a:p>
          <a:r>
            <a:rPr lang="es-MX" b="1"/>
            <a:t>Obtención de datos</a:t>
          </a:r>
          <a:endParaRPr lang="es-CL" b="1"/>
        </a:p>
      </dgm:t>
    </dgm:pt>
    <dgm:pt modelId="{77D3D9B5-2342-4090-BF88-283ECC5EEE5C}" type="parTrans" cxnId="{1E7E8C55-B09C-4575-8ABF-06D2FD252920}">
      <dgm:prSet/>
      <dgm:spPr/>
      <dgm:t>
        <a:bodyPr/>
        <a:lstStyle/>
        <a:p>
          <a:endParaRPr lang="es-CL"/>
        </a:p>
      </dgm:t>
    </dgm:pt>
    <dgm:pt modelId="{635DFF45-0557-42DB-970F-2864E68E5359}" type="sibTrans" cxnId="{1E7E8C55-B09C-4575-8ABF-06D2FD252920}">
      <dgm:prSet/>
      <dgm:spPr/>
      <dgm:t>
        <a:bodyPr/>
        <a:lstStyle/>
        <a:p>
          <a:endParaRPr lang="es-CL"/>
        </a:p>
      </dgm:t>
    </dgm:pt>
    <dgm:pt modelId="{5BA7B8E1-66CB-455F-B3F5-37517E5F6DF5}">
      <dgm:prSet/>
      <dgm:spPr/>
      <dgm:t>
        <a:bodyPr/>
        <a:lstStyle/>
        <a:p>
          <a:r>
            <a:rPr lang="es-MX" b="1"/>
            <a:t>Gestión del proyecto</a:t>
          </a:r>
          <a:endParaRPr lang="es-CL" b="1"/>
        </a:p>
      </dgm:t>
    </dgm:pt>
    <dgm:pt modelId="{4844A9A5-808B-4032-80E7-ABFBAC12C7C3}" type="parTrans" cxnId="{2C61F405-4ABD-4059-BB7E-6A2DB020042B}">
      <dgm:prSet/>
      <dgm:spPr/>
      <dgm:t>
        <a:bodyPr/>
        <a:lstStyle/>
        <a:p>
          <a:endParaRPr lang="es-CL"/>
        </a:p>
      </dgm:t>
    </dgm:pt>
    <dgm:pt modelId="{35462589-D14C-446F-87D8-C5A45A2FFA78}" type="sibTrans" cxnId="{2C61F405-4ABD-4059-BB7E-6A2DB020042B}">
      <dgm:prSet/>
      <dgm:spPr/>
      <dgm:t>
        <a:bodyPr/>
        <a:lstStyle/>
        <a:p>
          <a:endParaRPr lang="es-CL"/>
        </a:p>
      </dgm:t>
    </dgm:pt>
    <dgm:pt modelId="{A6522639-A899-4F30-BBEA-FF5531A67178}">
      <dgm:prSet/>
      <dgm:spPr/>
      <dgm:t>
        <a:bodyPr/>
        <a:lstStyle/>
        <a:p>
          <a:r>
            <a:rPr lang="es-MX"/>
            <a:t>Enfoque cuantitativo por medio de observación analítica.</a:t>
          </a:r>
          <a:endParaRPr lang="es-CL"/>
        </a:p>
      </dgm:t>
    </dgm:pt>
    <dgm:pt modelId="{65864DA1-57B8-4C59-B465-7A682063CABC}" type="parTrans" cxnId="{71C66CED-6A66-4104-A867-378057627F47}">
      <dgm:prSet/>
      <dgm:spPr/>
      <dgm:t>
        <a:bodyPr/>
        <a:lstStyle/>
        <a:p>
          <a:endParaRPr lang="es-CL"/>
        </a:p>
      </dgm:t>
    </dgm:pt>
    <dgm:pt modelId="{C499A946-FE40-4FF9-90CB-55FC84E87C9B}" type="sibTrans" cxnId="{71C66CED-6A66-4104-A867-378057627F47}">
      <dgm:prSet/>
      <dgm:spPr/>
      <dgm:t>
        <a:bodyPr/>
        <a:lstStyle/>
        <a:p>
          <a:endParaRPr lang="es-CL"/>
        </a:p>
      </dgm:t>
    </dgm:pt>
    <dgm:pt modelId="{B94CBC93-B0DA-4D92-8DFF-29C0E95AA48B}">
      <dgm:prSet/>
      <dgm:spPr/>
      <dgm:t>
        <a:bodyPr/>
        <a:lstStyle/>
        <a:p>
          <a:r>
            <a:rPr lang="es-MX" b="1"/>
            <a:t>Metodología de análisis de datos</a:t>
          </a:r>
          <a:endParaRPr lang="es-CL" b="1"/>
        </a:p>
      </dgm:t>
    </dgm:pt>
    <dgm:pt modelId="{14C200C2-BC6C-4049-8BDB-79C40EDEB473}" type="parTrans" cxnId="{228379A7-1B6C-4785-9086-83780196A99B}">
      <dgm:prSet/>
      <dgm:spPr/>
      <dgm:t>
        <a:bodyPr/>
        <a:lstStyle/>
        <a:p>
          <a:endParaRPr lang="es-CL"/>
        </a:p>
      </dgm:t>
    </dgm:pt>
    <dgm:pt modelId="{0D66BFC9-3B7A-419F-97E9-0F5C1BC4CD79}" type="sibTrans" cxnId="{228379A7-1B6C-4785-9086-83780196A99B}">
      <dgm:prSet/>
      <dgm:spPr/>
      <dgm:t>
        <a:bodyPr/>
        <a:lstStyle/>
        <a:p>
          <a:endParaRPr lang="es-CL"/>
        </a:p>
      </dgm:t>
    </dgm:pt>
    <dgm:pt modelId="{C23A5DC8-90E4-4B81-9E37-AA68B7172C54}">
      <dgm:prSet/>
      <dgm:spPr/>
      <dgm:t>
        <a:bodyPr/>
        <a:lstStyle/>
        <a:p>
          <a:r>
            <a:rPr lang="es-MX"/>
            <a:t>Proceso KDD como guía general adaptándolo a 6 fases.</a:t>
          </a:r>
          <a:endParaRPr lang="es-CL"/>
        </a:p>
      </dgm:t>
    </dgm:pt>
    <dgm:pt modelId="{59E9DCB6-A4A7-4252-B09E-23248A3E7371}" type="parTrans" cxnId="{D0D10F30-A8B5-40F4-9D4D-2363BBA5D61B}">
      <dgm:prSet/>
      <dgm:spPr/>
      <dgm:t>
        <a:bodyPr/>
        <a:lstStyle/>
        <a:p>
          <a:endParaRPr lang="es-CL"/>
        </a:p>
      </dgm:t>
    </dgm:pt>
    <dgm:pt modelId="{A6FF3F94-C9C5-4FCE-AE76-F5D1F76C5C8E}" type="sibTrans" cxnId="{D0D10F30-A8B5-40F4-9D4D-2363BBA5D61B}">
      <dgm:prSet/>
      <dgm:spPr/>
      <dgm:t>
        <a:bodyPr/>
        <a:lstStyle/>
        <a:p>
          <a:endParaRPr lang="es-CL"/>
        </a:p>
      </dgm:t>
    </dgm:pt>
    <dgm:pt modelId="{896282D1-FBF3-451B-A6E0-EAE6979D037C}">
      <dgm:prSet/>
      <dgm:spPr/>
      <dgm:t>
        <a:bodyPr/>
        <a:lstStyle/>
        <a:p>
          <a:r>
            <a:rPr lang="es-MX"/>
            <a:t>Base de datos UNAB de alumnos de primer año del 2019 en carreras de ingeniería.</a:t>
          </a:r>
          <a:endParaRPr lang="es-CL"/>
        </a:p>
      </dgm:t>
    </dgm:pt>
    <dgm:pt modelId="{73432F94-9DBE-401E-8933-12EADB787448}" type="parTrans" cxnId="{41A231E5-1FD9-4A4C-B4BE-C93B30683929}">
      <dgm:prSet/>
      <dgm:spPr/>
      <dgm:t>
        <a:bodyPr/>
        <a:lstStyle/>
        <a:p>
          <a:endParaRPr lang="es-CL"/>
        </a:p>
      </dgm:t>
    </dgm:pt>
    <dgm:pt modelId="{8BC9D23E-533C-4E10-A845-58854F48A619}" type="sibTrans" cxnId="{41A231E5-1FD9-4A4C-B4BE-C93B30683929}">
      <dgm:prSet/>
      <dgm:spPr/>
      <dgm:t>
        <a:bodyPr/>
        <a:lstStyle/>
        <a:p>
          <a:endParaRPr lang="es-CL"/>
        </a:p>
      </dgm:t>
    </dgm:pt>
    <dgm:pt modelId="{932B0EAE-3606-47D6-9BF2-014B593CE23C}">
      <dgm:prSet/>
      <dgm:spPr/>
      <dgm:t>
        <a:bodyPr/>
        <a:lstStyle/>
        <a:p>
          <a:r>
            <a:rPr lang="es-MX"/>
            <a:t>Metodología de gestión de proyectos bajo el estándar del PMI.</a:t>
          </a:r>
          <a:endParaRPr lang="es-CL"/>
        </a:p>
      </dgm:t>
    </dgm:pt>
    <dgm:pt modelId="{096CD6AB-31B9-442B-AA81-2AC0D2EAAB9D}" type="parTrans" cxnId="{CDD0E218-2208-4947-AC3D-D8FFD46B7D00}">
      <dgm:prSet/>
      <dgm:spPr/>
      <dgm:t>
        <a:bodyPr/>
        <a:lstStyle/>
        <a:p>
          <a:endParaRPr lang="es-CL"/>
        </a:p>
      </dgm:t>
    </dgm:pt>
    <dgm:pt modelId="{43D1F758-F188-4ACC-8284-0C26971D70F3}" type="sibTrans" cxnId="{CDD0E218-2208-4947-AC3D-D8FFD46B7D00}">
      <dgm:prSet/>
      <dgm:spPr/>
      <dgm:t>
        <a:bodyPr/>
        <a:lstStyle/>
        <a:p>
          <a:endParaRPr lang="es-CL"/>
        </a:p>
      </dgm:t>
    </dgm:pt>
    <dgm:pt modelId="{F754FE98-5353-48A2-806A-B4DE4320EE30}" type="pres">
      <dgm:prSet presAssocID="{6DD5611B-C3C1-4AC7-8F23-7F48D6CE3D85}" presName="linear" presStyleCnt="0">
        <dgm:presLayoutVars>
          <dgm:animLvl val="lvl"/>
          <dgm:resizeHandles val="exact"/>
        </dgm:presLayoutVars>
      </dgm:prSet>
      <dgm:spPr/>
    </dgm:pt>
    <dgm:pt modelId="{5A48AB14-61DA-4AE8-8C1E-EB0FBF6F27F6}" type="pres">
      <dgm:prSet presAssocID="{CB08BD91-CF23-4FF8-A6AC-A5B09C0C858A}" presName="parentText" presStyleLbl="node1" presStyleIdx="0" presStyleCnt="4">
        <dgm:presLayoutVars>
          <dgm:chMax val="0"/>
          <dgm:bulletEnabled val="1"/>
        </dgm:presLayoutVars>
      </dgm:prSet>
      <dgm:spPr/>
    </dgm:pt>
    <dgm:pt modelId="{FC5B0B53-8660-45F3-81B1-3DABA3B10938}" type="pres">
      <dgm:prSet presAssocID="{CB08BD91-CF23-4FF8-A6AC-A5B09C0C858A}" presName="childText" presStyleLbl="revTx" presStyleIdx="0" presStyleCnt="4">
        <dgm:presLayoutVars>
          <dgm:bulletEnabled val="1"/>
        </dgm:presLayoutVars>
      </dgm:prSet>
      <dgm:spPr/>
    </dgm:pt>
    <dgm:pt modelId="{B29DBCCD-CE1F-4478-87B0-53DD2F38680F}" type="pres">
      <dgm:prSet presAssocID="{B94CBC93-B0DA-4D92-8DFF-29C0E95AA48B}" presName="parentText" presStyleLbl="node1" presStyleIdx="1" presStyleCnt="4">
        <dgm:presLayoutVars>
          <dgm:chMax val="0"/>
          <dgm:bulletEnabled val="1"/>
        </dgm:presLayoutVars>
      </dgm:prSet>
      <dgm:spPr/>
    </dgm:pt>
    <dgm:pt modelId="{2922C891-4043-47C2-9B8F-C3B796AB3F82}" type="pres">
      <dgm:prSet presAssocID="{B94CBC93-B0DA-4D92-8DFF-29C0E95AA48B}" presName="childText" presStyleLbl="revTx" presStyleIdx="1" presStyleCnt="4">
        <dgm:presLayoutVars>
          <dgm:bulletEnabled val="1"/>
        </dgm:presLayoutVars>
      </dgm:prSet>
      <dgm:spPr/>
    </dgm:pt>
    <dgm:pt modelId="{B1405044-C0AC-4CA5-A31F-87047520F172}" type="pres">
      <dgm:prSet presAssocID="{AEC6AE1A-E914-424B-949A-A0549AF672AA}" presName="parentText" presStyleLbl="node1" presStyleIdx="2" presStyleCnt="4">
        <dgm:presLayoutVars>
          <dgm:chMax val="0"/>
          <dgm:bulletEnabled val="1"/>
        </dgm:presLayoutVars>
      </dgm:prSet>
      <dgm:spPr/>
    </dgm:pt>
    <dgm:pt modelId="{C86298D5-B898-4FAB-B41E-28E171CB5D1A}" type="pres">
      <dgm:prSet presAssocID="{AEC6AE1A-E914-424B-949A-A0549AF672AA}" presName="childText" presStyleLbl="revTx" presStyleIdx="2" presStyleCnt="4">
        <dgm:presLayoutVars>
          <dgm:bulletEnabled val="1"/>
        </dgm:presLayoutVars>
      </dgm:prSet>
      <dgm:spPr/>
    </dgm:pt>
    <dgm:pt modelId="{3A296192-6C93-4CCD-AFE9-B05AA5A9AA56}" type="pres">
      <dgm:prSet presAssocID="{5BA7B8E1-66CB-455F-B3F5-37517E5F6DF5}" presName="parentText" presStyleLbl="node1" presStyleIdx="3" presStyleCnt="4">
        <dgm:presLayoutVars>
          <dgm:chMax val="0"/>
          <dgm:bulletEnabled val="1"/>
        </dgm:presLayoutVars>
      </dgm:prSet>
      <dgm:spPr/>
    </dgm:pt>
    <dgm:pt modelId="{7B87BE27-4DD4-4F35-9D3D-132858572F7C}" type="pres">
      <dgm:prSet presAssocID="{5BA7B8E1-66CB-455F-B3F5-37517E5F6DF5}" presName="childText" presStyleLbl="revTx" presStyleIdx="3" presStyleCnt="4">
        <dgm:presLayoutVars>
          <dgm:bulletEnabled val="1"/>
        </dgm:presLayoutVars>
      </dgm:prSet>
      <dgm:spPr/>
    </dgm:pt>
  </dgm:ptLst>
  <dgm:cxnLst>
    <dgm:cxn modelId="{2C61F405-4ABD-4059-BB7E-6A2DB020042B}" srcId="{6DD5611B-C3C1-4AC7-8F23-7F48D6CE3D85}" destId="{5BA7B8E1-66CB-455F-B3F5-37517E5F6DF5}" srcOrd="3" destOrd="0" parTransId="{4844A9A5-808B-4032-80E7-ABFBAC12C7C3}" sibTransId="{35462589-D14C-446F-87D8-C5A45A2FFA78}"/>
    <dgm:cxn modelId="{CDD0E218-2208-4947-AC3D-D8FFD46B7D00}" srcId="{5BA7B8E1-66CB-455F-B3F5-37517E5F6DF5}" destId="{932B0EAE-3606-47D6-9BF2-014B593CE23C}" srcOrd="0" destOrd="0" parTransId="{096CD6AB-31B9-442B-AA81-2AC0D2EAAB9D}" sibTransId="{43D1F758-F188-4ACC-8284-0C26971D70F3}"/>
    <dgm:cxn modelId="{4D4A241E-407C-48A0-B813-A6909DE183B4}" type="presOf" srcId="{CB08BD91-CF23-4FF8-A6AC-A5B09C0C858A}" destId="{5A48AB14-61DA-4AE8-8C1E-EB0FBF6F27F6}" srcOrd="0" destOrd="0" presId="urn:microsoft.com/office/officeart/2005/8/layout/vList2"/>
    <dgm:cxn modelId="{20E5E020-E057-4AD9-90D8-153EF377B582}" type="presOf" srcId="{5BA7B8E1-66CB-455F-B3F5-37517E5F6DF5}" destId="{3A296192-6C93-4CCD-AFE9-B05AA5A9AA56}" srcOrd="0" destOrd="0" presId="urn:microsoft.com/office/officeart/2005/8/layout/vList2"/>
    <dgm:cxn modelId="{2044CB29-5EBF-4F38-911B-82AC43126DD9}" srcId="{6DD5611B-C3C1-4AC7-8F23-7F48D6CE3D85}" destId="{CB08BD91-CF23-4FF8-A6AC-A5B09C0C858A}" srcOrd="0" destOrd="0" parTransId="{5A51A44A-613C-4A15-BAB2-B9E69E940F4E}" sibTransId="{235A3ED5-B1FA-483B-AB98-82D71FE406ED}"/>
    <dgm:cxn modelId="{A8ECE629-E2A9-4F3B-9832-82B213AC2F00}" type="presOf" srcId="{B94CBC93-B0DA-4D92-8DFF-29C0E95AA48B}" destId="{B29DBCCD-CE1F-4478-87B0-53DD2F38680F}" srcOrd="0" destOrd="0" presId="urn:microsoft.com/office/officeart/2005/8/layout/vList2"/>
    <dgm:cxn modelId="{D0D10F30-A8B5-40F4-9D4D-2363BBA5D61B}" srcId="{B94CBC93-B0DA-4D92-8DFF-29C0E95AA48B}" destId="{C23A5DC8-90E4-4B81-9E37-AA68B7172C54}" srcOrd="0" destOrd="0" parTransId="{59E9DCB6-A4A7-4252-B09E-23248A3E7371}" sibTransId="{A6FF3F94-C9C5-4FCE-AE76-F5D1F76C5C8E}"/>
    <dgm:cxn modelId="{4F036A3C-B2AA-44BA-8F04-CF2B856710C1}" type="presOf" srcId="{932B0EAE-3606-47D6-9BF2-014B593CE23C}" destId="{7B87BE27-4DD4-4F35-9D3D-132858572F7C}" srcOrd="0" destOrd="0" presId="urn:microsoft.com/office/officeart/2005/8/layout/vList2"/>
    <dgm:cxn modelId="{71BE3E5C-FAC7-4A48-9171-FF45E2D09BB4}" type="presOf" srcId="{C23A5DC8-90E4-4B81-9E37-AA68B7172C54}" destId="{2922C891-4043-47C2-9B8F-C3B796AB3F82}" srcOrd="0" destOrd="0" presId="urn:microsoft.com/office/officeart/2005/8/layout/vList2"/>
    <dgm:cxn modelId="{F392575E-EEC8-4134-8B3B-96A2E674C5AD}" type="presOf" srcId="{AEC6AE1A-E914-424B-949A-A0549AF672AA}" destId="{B1405044-C0AC-4CA5-A31F-87047520F172}" srcOrd="0" destOrd="0" presId="urn:microsoft.com/office/officeart/2005/8/layout/vList2"/>
    <dgm:cxn modelId="{1E7E8C55-B09C-4575-8ABF-06D2FD252920}" srcId="{6DD5611B-C3C1-4AC7-8F23-7F48D6CE3D85}" destId="{AEC6AE1A-E914-424B-949A-A0549AF672AA}" srcOrd="2" destOrd="0" parTransId="{77D3D9B5-2342-4090-BF88-283ECC5EEE5C}" sibTransId="{635DFF45-0557-42DB-970F-2864E68E5359}"/>
    <dgm:cxn modelId="{7E806756-AAF4-4238-96F4-937E10931B9A}" type="presOf" srcId="{6DD5611B-C3C1-4AC7-8F23-7F48D6CE3D85}" destId="{F754FE98-5353-48A2-806A-B4DE4320EE30}" srcOrd="0" destOrd="0" presId="urn:microsoft.com/office/officeart/2005/8/layout/vList2"/>
    <dgm:cxn modelId="{3C35947C-D5E3-4B4D-B7F7-C0E2C19EEC90}" type="presOf" srcId="{896282D1-FBF3-451B-A6E0-EAE6979D037C}" destId="{C86298D5-B898-4FAB-B41E-28E171CB5D1A}" srcOrd="0" destOrd="0" presId="urn:microsoft.com/office/officeart/2005/8/layout/vList2"/>
    <dgm:cxn modelId="{228379A7-1B6C-4785-9086-83780196A99B}" srcId="{6DD5611B-C3C1-4AC7-8F23-7F48D6CE3D85}" destId="{B94CBC93-B0DA-4D92-8DFF-29C0E95AA48B}" srcOrd="1" destOrd="0" parTransId="{14C200C2-BC6C-4049-8BDB-79C40EDEB473}" sibTransId="{0D66BFC9-3B7A-419F-97E9-0F5C1BC4CD79}"/>
    <dgm:cxn modelId="{41A231E5-1FD9-4A4C-B4BE-C93B30683929}" srcId="{AEC6AE1A-E914-424B-949A-A0549AF672AA}" destId="{896282D1-FBF3-451B-A6E0-EAE6979D037C}" srcOrd="0" destOrd="0" parTransId="{73432F94-9DBE-401E-8933-12EADB787448}" sibTransId="{8BC9D23E-533C-4E10-A845-58854F48A619}"/>
    <dgm:cxn modelId="{013CFDE8-1922-4590-91CE-69125C0BA9F1}" type="presOf" srcId="{A6522639-A899-4F30-BBEA-FF5531A67178}" destId="{FC5B0B53-8660-45F3-81B1-3DABA3B10938}" srcOrd="0" destOrd="0" presId="urn:microsoft.com/office/officeart/2005/8/layout/vList2"/>
    <dgm:cxn modelId="{71C66CED-6A66-4104-A867-378057627F47}" srcId="{CB08BD91-CF23-4FF8-A6AC-A5B09C0C858A}" destId="{A6522639-A899-4F30-BBEA-FF5531A67178}" srcOrd="0" destOrd="0" parTransId="{65864DA1-57B8-4C59-B465-7A682063CABC}" sibTransId="{C499A946-FE40-4FF9-90CB-55FC84E87C9B}"/>
    <dgm:cxn modelId="{1D341EF1-B2FB-4A0D-A5D2-68D8C775C78A}" type="presParOf" srcId="{F754FE98-5353-48A2-806A-B4DE4320EE30}" destId="{5A48AB14-61DA-4AE8-8C1E-EB0FBF6F27F6}" srcOrd="0" destOrd="0" presId="urn:microsoft.com/office/officeart/2005/8/layout/vList2"/>
    <dgm:cxn modelId="{5A1F43C5-57E9-409D-80EB-80D42050B4CD}" type="presParOf" srcId="{F754FE98-5353-48A2-806A-B4DE4320EE30}" destId="{FC5B0B53-8660-45F3-81B1-3DABA3B10938}" srcOrd="1" destOrd="0" presId="urn:microsoft.com/office/officeart/2005/8/layout/vList2"/>
    <dgm:cxn modelId="{EA083E83-9C05-4A85-A0E5-F671B6A90A4A}" type="presParOf" srcId="{F754FE98-5353-48A2-806A-B4DE4320EE30}" destId="{B29DBCCD-CE1F-4478-87B0-53DD2F38680F}" srcOrd="2" destOrd="0" presId="urn:microsoft.com/office/officeart/2005/8/layout/vList2"/>
    <dgm:cxn modelId="{00C0374C-A5EB-4EE1-A634-ED7AF7B31F77}" type="presParOf" srcId="{F754FE98-5353-48A2-806A-B4DE4320EE30}" destId="{2922C891-4043-47C2-9B8F-C3B796AB3F82}" srcOrd="3" destOrd="0" presId="urn:microsoft.com/office/officeart/2005/8/layout/vList2"/>
    <dgm:cxn modelId="{0A8F9DFA-B2E4-4E1F-83C1-F90F2FE0DDA8}" type="presParOf" srcId="{F754FE98-5353-48A2-806A-B4DE4320EE30}" destId="{B1405044-C0AC-4CA5-A31F-87047520F172}" srcOrd="4" destOrd="0" presId="urn:microsoft.com/office/officeart/2005/8/layout/vList2"/>
    <dgm:cxn modelId="{15FC41E7-002C-49EE-A7CC-04F76483EC57}" type="presParOf" srcId="{F754FE98-5353-48A2-806A-B4DE4320EE30}" destId="{C86298D5-B898-4FAB-B41E-28E171CB5D1A}" srcOrd="5" destOrd="0" presId="urn:microsoft.com/office/officeart/2005/8/layout/vList2"/>
    <dgm:cxn modelId="{89868AEB-F289-4DD1-AA5E-D6B53EDF6B43}" type="presParOf" srcId="{F754FE98-5353-48A2-806A-B4DE4320EE30}" destId="{3A296192-6C93-4CCD-AFE9-B05AA5A9AA56}" srcOrd="6" destOrd="0" presId="urn:microsoft.com/office/officeart/2005/8/layout/vList2"/>
    <dgm:cxn modelId="{A5787111-17A1-4082-85C0-270EBE0DCCF0}" type="presParOf" srcId="{F754FE98-5353-48A2-806A-B4DE4320EE30}" destId="{7B87BE27-4DD4-4F35-9D3D-132858572F7C}" srcOrd="7"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D3E6F-7DFF-49CD-A3BE-5347239D5468}">
      <dsp:nvSpPr>
        <dsp:cNvPr id="0" name=""/>
        <dsp:cNvSpPr/>
      </dsp:nvSpPr>
      <dsp:spPr>
        <a:xfrm>
          <a:off x="0" y="76311"/>
          <a:ext cx="3532051" cy="527670"/>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s-MX" sz="2200" kern="1200"/>
            <a:t>OECD, UNESCO</a:t>
          </a:r>
          <a:endParaRPr lang="es-CL" sz="2200" kern="1200"/>
        </a:p>
      </dsp:txBody>
      <dsp:txXfrm>
        <a:off x="25759" y="102070"/>
        <a:ext cx="3480533" cy="476152"/>
      </dsp:txXfrm>
    </dsp:sp>
    <dsp:sp modelId="{C1D651AC-C0A3-4F17-B006-136BFD9A553C}">
      <dsp:nvSpPr>
        <dsp:cNvPr id="0" name=""/>
        <dsp:cNvSpPr/>
      </dsp:nvSpPr>
      <dsp:spPr>
        <a:xfrm>
          <a:off x="0" y="603981"/>
          <a:ext cx="3532051" cy="3096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4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MX" sz="1700" kern="1200"/>
            <a:t>18 países</a:t>
          </a:r>
          <a:endParaRPr lang="es-CL" sz="1700" kern="1200"/>
        </a:p>
        <a:p>
          <a:pPr marL="171450" lvl="1" indent="-171450" algn="l" defTabSz="755650">
            <a:lnSpc>
              <a:spcPct val="90000"/>
            </a:lnSpc>
            <a:spcBef>
              <a:spcPct val="0"/>
            </a:spcBef>
            <a:spcAft>
              <a:spcPct val="20000"/>
            </a:spcAft>
            <a:buChar char="•"/>
          </a:pPr>
          <a:r>
            <a:rPr lang="es-MX" sz="1700" kern="1200"/>
            <a:t>30% no se gradúa</a:t>
          </a:r>
          <a:endParaRPr lang="es-CL" sz="1700" kern="1200"/>
        </a:p>
        <a:p>
          <a:pPr marL="171450" lvl="1" indent="-171450" algn="l" defTabSz="755650">
            <a:lnSpc>
              <a:spcPct val="90000"/>
            </a:lnSpc>
            <a:spcBef>
              <a:spcPct val="0"/>
            </a:spcBef>
            <a:spcAft>
              <a:spcPct val="20000"/>
            </a:spcAft>
            <a:buChar char="•"/>
          </a:pPr>
          <a:r>
            <a:rPr lang="es-MX" sz="1700" kern="1200"/>
            <a:t>México, Nueva Zelanda, Suecia y EEUU &gt; 40%</a:t>
          </a:r>
          <a:endParaRPr lang="es-CL" sz="1700" kern="1200"/>
        </a:p>
        <a:p>
          <a:pPr marL="171450" lvl="1" indent="-171450" algn="l" defTabSz="755650">
            <a:lnSpc>
              <a:spcPct val="90000"/>
            </a:lnSpc>
            <a:spcBef>
              <a:spcPct val="0"/>
            </a:spcBef>
            <a:spcAft>
              <a:spcPct val="20000"/>
            </a:spcAft>
            <a:buChar char="•"/>
          </a:pPr>
          <a:r>
            <a:rPr lang="es-MX" sz="1700" kern="1200"/>
            <a:t>Francia, Japón, Corea, España y Rusia &lt; 25%</a:t>
          </a:r>
          <a:endParaRPr lang="es-CL" sz="1700" kern="1200"/>
        </a:p>
        <a:p>
          <a:pPr marL="171450" lvl="1" indent="-171450" algn="l" defTabSz="755650">
            <a:lnSpc>
              <a:spcPct val="90000"/>
            </a:lnSpc>
            <a:spcBef>
              <a:spcPct val="0"/>
            </a:spcBef>
            <a:spcAft>
              <a:spcPct val="20000"/>
            </a:spcAft>
            <a:buChar char="•"/>
          </a:pPr>
          <a:r>
            <a:rPr lang="es-MX" sz="1700" kern="1200"/>
            <a:t>Sudáfrica 50%</a:t>
          </a:r>
          <a:endParaRPr lang="es-CL" sz="1700" kern="1200"/>
        </a:p>
        <a:p>
          <a:pPr marL="171450" lvl="1" indent="-171450" algn="l" defTabSz="755650">
            <a:lnSpc>
              <a:spcPct val="90000"/>
            </a:lnSpc>
            <a:spcBef>
              <a:spcPct val="0"/>
            </a:spcBef>
            <a:spcAft>
              <a:spcPct val="20000"/>
            </a:spcAft>
            <a:buChar char="•"/>
          </a:pPr>
          <a:r>
            <a:rPr lang="es-MX" sz="1700" kern="1200"/>
            <a:t>Latinoamérica 73%</a:t>
          </a:r>
          <a:endParaRPr lang="es-CL" sz="1700" kern="1200"/>
        </a:p>
        <a:p>
          <a:pPr marL="171450" lvl="1" indent="-171450" algn="l" defTabSz="755650">
            <a:lnSpc>
              <a:spcPct val="90000"/>
            </a:lnSpc>
            <a:spcBef>
              <a:spcPct val="0"/>
            </a:spcBef>
            <a:spcAft>
              <a:spcPct val="20000"/>
            </a:spcAft>
            <a:buChar char="•"/>
          </a:pPr>
          <a:r>
            <a:rPr lang="es-MX" sz="1700" kern="1200"/>
            <a:t>Asia varia entre países</a:t>
          </a:r>
          <a:endParaRPr lang="es-CL" sz="1700" kern="1200"/>
        </a:p>
        <a:p>
          <a:pPr marL="171450" lvl="1" indent="-171450" algn="l" defTabSz="755650">
            <a:lnSpc>
              <a:spcPct val="90000"/>
            </a:lnSpc>
            <a:spcBef>
              <a:spcPct val="0"/>
            </a:spcBef>
            <a:spcAft>
              <a:spcPct val="20000"/>
            </a:spcAft>
            <a:buChar char="•"/>
          </a:pPr>
          <a:r>
            <a:rPr lang="es-MX" sz="1700" kern="1200"/>
            <a:t>África son altas las tasas de deserción</a:t>
          </a:r>
          <a:endParaRPr lang="es-CL" sz="1700" kern="1200"/>
        </a:p>
      </dsp:txBody>
      <dsp:txXfrm>
        <a:off x="0" y="603981"/>
        <a:ext cx="3532051" cy="30967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7A344-F599-4C41-AFE8-D5479A32B272}">
      <dsp:nvSpPr>
        <dsp:cNvPr id="0" name=""/>
        <dsp:cNvSpPr/>
      </dsp:nvSpPr>
      <dsp:spPr>
        <a:xfrm rot="10800000">
          <a:off x="1376865" y="1249"/>
          <a:ext cx="4759823" cy="711848"/>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5" tIns="76200" rIns="142240" bIns="76200" numCol="1" spcCol="1270" anchor="ctr" anchorCtr="0">
          <a:noAutofit/>
        </a:bodyPr>
        <a:lstStyle/>
        <a:p>
          <a:pPr marL="0" lvl="0" indent="0" algn="ctr" defTabSz="889000">
            <a:lnSpc>
              <a:spcPct val="90000"/>
            </a:lnSpc>
            <a:spcBef>
              <a:spcPct val="0"/>
            </a:spcBef>
            <a:spcAft>
              <a:spcPct val="35000"/>
            </a:spcAft>
            <a:buNone/>
          </a:pPr>
          <a:r>
            <a:rPr lang="es-CL" sz="2000" b="1" kern="1200"/>
            <a:t>Limpieza y preprocesamiento de datos.</a:t>
          </a:r>
        </a:p>
      </dsp:txBody>
      <dsp:txXfrm rot="10800000">
        <a:off x="1554827" y="1249"/>
        <a:ext cx="4581861" cy="711848"/>
      </dsp:txXfrm>
    </dsp:sp>
    <dsp:sp modelId="{0362EC3E-262A-4A4F-AA86-17407C096E12}">
      <dsp:nvSpPr>
        <dsp:cNvPr id="0" name=""/>
        <dsp:cNvSpPr/>
      </dsp:nvSpPr>
      <dsp:spPr>
        <a:xfrm>
          <a:off x="665358" y="1249"/>
          <a:ext cx="711848" cy="711848"/>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3A0272-B72B-4540-9893-6563620A6BCB}">
      <dsp:nvSpPr>
        <dsp:cNvPr id="0" name=""/>
        <dsp:cNvSpPr/>
      </dsp:nvSpPr>
      <dsp:spPr>
        <a:xfrm rot="10800000">
          <a:off x="1376865" y="925589"/>
          <a:ext cx="4759823" cy="711848"/>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5" tIns="76200" rIns="142240" bIns="76200" numCol="1" spcCol="1270" anchor="ctr" anchorCtr="0">
          <a:noAutofit/>
        </a:bodyPr>
        <a:lstStyle/>
        <a:p>
          <a:pPr marL="0" lvl="0" indent="0" algn="ctr" defTabSz="889000">
            <a:lnSpc>
              <a:spcPct val="90000"/>
            </a:lnSpc>
            <a:spcBef>
              <a:spcPct val="0"/>
            </a:spcBef>
            <a:spcAft>
              <a:spcPct val="35000"/>
            </a:spcAft>
            <a:buNone/>
          </a:pPr>
          <a:r>
            <a:rPr lang="es-CL" sz="2000" b="1" kern="1200"/>
            <a:t>Reducción y proyección de datos.</a:t>
          </a:r>
        </a:p>
      </dsp:txBody>
      <dsp:txXfrm rot="10800000">
        <a:off x="1554827" y="925589"/>
        <a:ext cx="4581861" cy="711848"/>
      </dsp:txXfrm>
    </dsp:sp>
    <dsp:sp modelId="{34D9EF07-1590-43AB-90D2-BAB480D98B25}">
      <dsp:nvSpPr>
        <dsp:cNvPr id="0" name=""/>
        <dsp:cNvSpPr/>
      </dsp:nvSpPr>
      <dsp:spPr>
        <a:xfrm>
          <a:off x="665358" y="925589"/>
          <a:ext cx="711848" cy="711848"/>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rgbClr val="4472C4">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69DEDA0F-8E24-45C3-A1F6-B700DA206549}">
      <dsp:nvSpPr>
        <dsp:cNvPr id="0" name=""/>
        <dsp:cNvSpPr/>
      </dsp:nvSpPr>
      <dsp:spPr>
        <a:xfrm rot="10800000">
          <a:off x="1376865" y="1849930"/>
          <a:ext cx="4759823" cy="711848"/>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5" tIns="76200" rIns="142240" bIns="76200" numCol="1" spcCol="1270" anchor="ctr" anchorCtr="0">
          <a:noAutofit/>
        </a:bodyPr>
        <a:lstStyle/>
        <a:p>
          <a:pPr marL="0" lvl="0" indent="0" algn="ctr" defTabSz="889000">
            <a:lnSpc>
              <a:spcPct val="90000"/>
            </a:lnSpc>
            <a:spcBef>
              <a:spcPct val="0"/>
            </a:spcBef>
            <a:spcAft>
              <a:spcPct val="35000"/>
            </a:spcAft>
            <a:buNone/>
          </a:pPr>
          <a:r>
            <a:rPr lang="es-CL" sz="2000" b="1" kern="1200"/>
            <a:t>Elección de algoritmos de minería de datos.</a:t>
          </a:r>
        </a:p>
      </dsp:txBody>
      <dsp:txXfrm rot="10800000">
        <a:off x="1554827" y="1849930"/>
        <a:ext cx="4581861" cy="711848"/>
      </dsp:txXfrm>
    </dsp:sp>
    <dsp:sp modelId="{2B3E551C-95A8-48EE-961E-B21E1F6FCCF7}">
      <dsp:nvSpPr>
        <dsp:cNvPr id="0" name=""/>
        <dsp:cNvSpPr/>
      </dsp:nvSpPr>
      <dsp:spPr>
        <a:xfrm>
          <a:off x="665835" y="1849930"/>
          <a:ext cx="711848" cy="711848"/>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AC4D93-F91B-4ACC-877B-737BE1EA25DF}">
      <dsp:nvSpPr>
        <dsp:cNvPr id="0" name=""/>
        <dsp:cNvSpPr/>
      </dsp:nvSpPr>
      <dsp:spPr>
        <a:xfrm rot="10800000">
          <a:off x="1376865" y="2774271"/>
          <a:ext cx="4759823" cy="711848"/>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5" tIns="76200" rIns="142240" bIns="76200" numCol="1" spcCol="1270" anchor="ctr" anchorCtr="0">
          <a:noAutofit/>
        </a:bodyPr>
        <a:lstStyle/>
        <a:p>
          <a:pPr marL="0" lvl="0" indent="0" algn="ctr" defTabSz="889000">
            <a:lnSpc>
              <a:spcPct val="90000"/>
            </a:lnSpc>
            <a:spcBef>
              <a:spcPct val="0"/>
            </a:spcBef>
            <a:spcAft>
              <a:spcPct val="35000"/>
            </a:spcAft>
            <a:buNone/>
          </a:pPr>
          <a:r>
            <a:rPr lang="es-CL" sz="2000" b="1" kern="1200"/>
            <a:t>Minería de datos.</a:t>
          </a:r>
        </a:p>
      </dsp:txBody>
      <dsp:txXfrm rot="10800000">
        <a:off x="1554827" y="2774271"/>
        <a:ext cx="4581861" cy="711848"/>
      </dsp:txXfrm>
    </dsp:sp>
    <dsp:sp modelId="{92783498-A53F-46A2-98CD-B9B06CC6948C}">
      <dsp:nvSpPr>
        <dsp:cNvPr id="0" name=""/>
        <dsp:cNvSpPr/>
      </dsp:nvSpPr>
      <dsp:spPr>
        <a:xfrm>
          <a:off x="665835" y="2799670"/>
          <a:ext cx="711848" cy="711848"/>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835037-A5C1-48B7-8974-F5A4A2F5F89D}">
      <dsp:nvSpPr>
        <dsp:cNvPr id="0" name=""/>
        <dsp:cNvSpPr/>
      </dsp:nvSpPr>
      <dsp:spPr>
        <a:xfrm rot="10800000">
          <a:off x="1376865" y="3698612"/>
          <a:ext cx="4759823" cy="711848"/>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5" tIns="76200" rIns="142240" bIns="76200" numCol="1" spcCol="1270" anchor="ctr" anchorCtr="0">
          <a:noAutofit/>
        </a:bodyPr>
        <a:lstStyle/>
        <a:p>
          <a:pPr marL="0" lvl="0" indent="0" algn="ctr" defTabSz="889000">
            <a:lnSpc>
              <a:spcPct val="90000"/>
            </a:lnSpc>
            <a:spcBef>
              <a:spcPct val="0"/>
            </a:spcBef>
            <a:spcAft>
              <a:spcPct val="35000"/>
            </a:spcAft>
            <a:buNone/>
          </a:pPr>
          <a:r>
            <a:rPr lang="es-CL" sz="2000" b="1" kern="1200"/>
            <a:t>Interpretación.</a:t>
          </a:r>
        </a:p>
      </dsp:txBody>
      <dsp:txXfrm rot="10800000">
        <a:off x="1554827" y="3698612"/>
        <a:ext cx="4581861" cy="711848"/>
      </dsp:txXfrm>
    </dsp:sp>
    <dsp:sp modelId="{D8957FC2-54D3-49E9-A91D-DDB1591F25E7}">
      <dsp:nvSpPr>
        <dsp:cNvPr id="0" name=""/>
        <dsp:cNvSpPr/>
      </dsp:nvSpPr>
      <dsp:spPr>
        <a:xfrm>
          <a:off x="652658" y="3698612"/>
          <a:ext cx="711848" cy="711848"/>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39219B-CDCF-4125-AF40-276EEB3CE886}">
      <dsp:nvSpPr>
        <dsp:cNvPr id="0" name=""/>
        <dsp:cNvSpPr/>
      </dsp:nvSpPr>
      <dsp:spPr>
        <a:xfrm rot="10800000">
          <a:off x="1376865" y="4622953"/>
          <a:ext cx="4759823" cy="711848"/>
        </a:xfrm>
        <a:prstGeom prst="homePlat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905" tIns="76200" rIns="142240" bIns="76200" numCol="1" spcCol="1270" anchor="ctr" anchorCtr="0">
          <a:noAutofit/>
        </a:bodyPr>
        <a:lstStyle/>
        <a:p>
          <a:pPr marL="0" lvl="0" indent="0" algn="ctr" defTabSz="889000">
            <a:lnSpc>
              <a:spcPct val="90000"/>
            </a:lnSpc>
            <a:spcBef>
              <a:spcPct val="0"/>
            </a:spcBef>
            <a:spcAft>
              <a:spcPct val="35000"/>
            </a:spcAft>
            <a:buNone/>
          </a:pPr>
          <a:r>
            <a:rPr lang="es-CL" sz="2000" b="1" kern="1200"/>
            <a:t>Usar el conocimiento descubierto</a:t>
          </a:r>
          <a:r>
            <a:rPr lang="es-MX" sz="2000" b="1" kern="1200"/>
            <a:t>.</a:t>
          </a:r>
          <a:endParaRPr lang="es-CL" sz="2000" b="1" kern="1200"/>
        </a:p>
      </dsp:txBody>
      <dsp:txXfrm rot="10800000">
        <a:off x="1554827" y="4622953"/>
        <a:ext cx="4581861" cy="711848"/>
      </dsp:txXfrm>
    </dsp:sp>
    <dsp:sp modelId="{0D9749E7-1148-408E-9B88-3F8AF47F343E}">
      <dsp:nvSpPr>
        <dsp:cNvPr id="0" name=""/>
        <dsp:cNvSpPr/>
      </dsp:nvSpPr>
      <dsp:spPr>
        <a:xfrm>
          <a:off x="665358" y="4622953"/>
          <a:ext cx="711848" cy="711848"/>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99036-DF93-4DE3-8D75-799E6AD58F49}">
      <dsp:nvSpPr>
        <dsp:cNvPr id="0" name=""/>
        <dsp:cNvSpPr/>
      </dsp:nvSpPr>
      <dsp:spPr>
        <a:xfrm>
          <a:off x="0" y="36972"/>
          <a:ext cx="7812531" cy="88744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MX" sz="3700" kern="1200"/>
            <a:t>467 estudiantes clasificados</a:t>
          </a:r>
          <a:endParaRPr lang="es-CL" sz="3700" kern="1200"/>
        </a:p>
      </dsp:txBody>
      <dsp:txXfrm>
        <a:off x="43321" y="80293"/>
        <a:ext cx="7725889" cy="800803"/>
      </dsp:txXfrm>
    </dsp:sp>
    <dsp:sp modelId="{81D4ACDD-414F-48F5-B0E1-7B08F60BE1F7}">
      <dsp:nvSpPr>
        <dsp:cNvPr id="0" name=""/>
        <dsp:cNvSpPr/>
      </dsp:nvSpPr>
      <dsp:spPr>
        <a:xfrm>
          <a:off x="0" y="924418"/>
          <a:ext cx="7812531" cy="19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0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s-MX" sz="2900" kern="1200"/>
            <a:t>80 atributos totales.</a:t>
          </a:r>
          <a:endParaRPr lang="es-CL" sz="2900" kern="1200"/>
        </a:p>
        <a:p>
          <a:pPr marL="285750" lvl="1" indent="-285750" algn="l" defTabSz="1289050">
            <a:lnSpc>
              <a:spcPct val="90000"/>
            </a:lnSpc>
            <a:spcBef>
              <a:spcPct val="0"/>
            </a:spcBef>
            <a:spcAft>
              <a:spcPct val="20000"/>
            </a:spcAft>
            <a:buChar char="•"/>
          </a:pPr>
          <a:r>
            <a:rPr lang="es-MX" sz="2900" kern="1200"/>
            <a:t>32 atributos considerados redundantes.</a:t>
          </a:r>
          <a:endParaRPr lang="es-CL" sz="2900" kern="1200"/>
        </a:p>
        <a:p>
          <a:pPr marL="285750" lvl="1" indent="-285750" algn="l" defTabSz="1289050">
            <a:lnSpc>
              <a:spcPct val="90000"/>
            </a:lnSpc>
            <a:spcBef>
              <a:spcPct val="0"/>
            </a:spcBef>
            <a:spcAft>
              <a:spcPct val="20000"/>
            </a:spcAft>
            <a:buChar char="•"/>
          </a:pPr>
          <a:r>
            <a:rPr lang="es-MX" sz="2900" kern="1200"/>
            <a:t>48 atributos utilizables ahora llamados variables.</a:t>
          </a:r>
          <a:endParaRPr lang="es-CL" sz="2900" kern="1200"/>
        </a:p>
      </dsp:txBody>
      <dsp:txXfrm>
        <a:off x="0" y="924418"/>
        <a:ext cx="7812531" cy="1914750"/>
      </dsp:txXfrm>
    </dsp:sp>
    <dsp:sp modelId="{BD17DDF0-E7CF-4885-B5D4-FFC7B418E54A}">
      <dsp:nvSpPr>
        <dsp:cNvPr id="0" name=""/>
        <dsp:cNvSpPr/>
      </dsp:nvSpPr>
      <dsp:spPr>
        <a:xfrm>
          <a:off x="0" y="2839168"/>
          <a:ext cx="7812531" cy="88744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s-MX" sz="3700" kern="1200"/>
            <a:t>Datos destacables</a:t>
          </a:r>
          <a:endParaRPr lang="es-CL" sz="3700" kern="1200"/>
        </a:p>
      </dsp:txBody>
      <dsp:txXfrm>
        <a:off x="43321" y="2882489"/>
        <a:ext cx="7725889" cy="800803"/>
      </dsp:txXfrm>
    </dsp:sp>
    <dsp:sp modelId="{8C94B8E7-642F-4CB8-A006-8D05D55950F4}">
      <dsp:nvSpPr>
        <dsp:cNvPr id="0" name=""/>
        <dsp:cNvSpPr/>
      </dsp:nvSpPr>
      <dsp:spPr>
        <a:xfrm>
          <a:off x="0" y="3726613"/>
          <a:ext cx="7812531" cy="1416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04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s-MX" sz="2900" kern="1200"/>
            <a:t>Cerca de la mitad (40,26%) corresponde a estudiantes de Ing. Civil Industrial.</a:t>
          </a:r>
          <a:endParaRPr lang="es-CL" sz="2900" kern="1200"/>
        </a:p>
        <a:p>
          <a:pPr marL="285750" lvl="1" indent="-285750" algn="l" defTabSz="1289050">
            <a:lnSpc>
              <a:spcPct val="90000"/>
            </a:lnSpc>
            <a:spcBef>
              <a:spcPct val="0"/>
            </a:spcBef>
            <a:spcAft>
              <a:spcPct val="20000"/>
            </a:spcAft>
            <a:buChar char="•"/>
          </a:pPr>
          <a:r>
            <a:rPr lang="es-MX" sz="2900" b="1" kern="1200"/>
            <a:t>Índice de reprobación bajo (10.49%)</a:t>
          </a:r>
          <a:endParaRPr lang="es-CL" sz="2900" b="1" kern="1200"/>
        </a:p>
      </dsp:txBody>
      <dsp:txXfrm>
        <a:off x="0" y="3726613"/>
        <a:ext cx="7812531" cy="14169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F2B27-8CE7-4FD0-84AF-8CC277FDB2CC}">
      <dsp:nvSpPr>
        <dsp:cNvPr id="0" name=""/>
        <dsp:cNvSpPr/>
      </dsp:nvSpPr>
      <dsp:spPr>
        <a:xfrm>
          <a:off x="0" y="879"/>
          <a:ext cx="6918960" cy="179974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MX" sz="2400" kern="1200"/>
            <a:t>Se discretizaron 5 variables a partir del método de bloques bayesianos que calcula la segmentación óptima de datos.</a:t>
          </a:r>
        </a:p>
        <a:p>
          <a:pPr marL="0" lvl="0" indent="0" algn="l" defTabSz="1066800">
            <a:lnSpc>
              <a:spcPct val="90000"/>
            </a:lnSpc>
            <a:spcBef>
              <a:spcPct val="0"/>
            </a:spcBef>
            <a:spcAft>
              <a:spcPct val="35000"/>
            </a:spcAft>
            <a:buNone/>
          </a:pPr>
          <a:r>
            <a:rPr lang="es-MX" sz="2400" kern="1200"/>
            <a:t>LT, TT, PT, GAME_SCORE, SOL1</a:t>
          </a:r>
          <a:endParaRPr lang="es-CL" sz="2400" kern="1200"/>
        </a:p>
      </dsp:txBody>
      <dsp:txXfrm>
        <a:off x="87856" y="88735"/>
        <a:ext cx="6743248" cy="16240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70E61-FF3A-4CDE-82F1-AE7810B5C57B}">
      <dsp:nvSpPr>
        <dsp:cNvPr id="0" name=""/>
        <dsp:cNvSpPr/>
      </dsp:nvSpPr>
      <dsp:spPr>
        <a:xfrm>
          <a:off x="0" y="570"/>
          <a:ext cx="7086600" cy="63234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kern="1200"/>
            <a:t>Construcción de programa en R sobre Python.</a:t>
          </a:r>
          <a:endParaRPr lang="es-CL" sz="2000" b="1" kern="1200"/>
        </a:p>
      </dsp:txBody>
      <dsp:txXfrm>
        <a:off x="30868" y="31438"/>
        <a:ext cx="7024864" cy="570607"/>
      </dsp:txXfrm>
    </dsp:sp>
    <dsp:sp modelId="{D10FED40-986A-4751-AD2F-79CB39EB9634}">
      <dsp:nvSpPr>
        <dsp:cNvPr id="0" name=""/>
        <dsp:cNvSpPr/>
      </dsp:nvSpPr>
      <dsp:spPr>
        <a:xfrm>
          <a:off x="0" y="644375"/>
          <a:ext cx="7086600" cy="63234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kern="1200"/>
            <a:t>Librería </a:t>
          </a:r>
          <a:r>
            <a:rPr lang="es-MX" sz="2000" b="1" i="1" kern="1200" err="1"/>
            <a:t>bnlearn</a:t>
          </a:r>
          <a:r>
            <a:rPr lang="es-MX" sz="2000" b="1" i="1" kern="1200"/>
            <a:t> </a:t>
          </a:r>
          <a:r>
            <a:rPr lang="es-MX" sz="2000" b="1" i="0" kern="1200"/>
            <a:t>para el aprendizaje e inferencias.</a:t>
          </a:r>
          <a:endParaRPr lang="es-CL" sz="2000" b="1" kern="1200"/>
        </a:p>
      </dsp:txBody>
      <dsp:txXfrm>
        <a:off x="30868" y="675243"/>
        <a:ext cx="7024864" cy="570607"/>
      </dsp:txXfrm>
    </dsp:sp>
    <dsp:sp modelId="{44D7DCFD-08B5-4A5D-9101-BED78BB1CC63}">
      <dsp:nvSpPr>
        <dsp:cNvPr id="0" name=""/>
        <dsp:cNvSpPr/>
      </dsp:nvSpPr>
      <dsp:spPr>
        <a:xfrm>
          <a:off x="0" y="1289865"/>
          <a:ext cx="7086600" cy="63234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i="0" kern="1200"/>
            <a:t>Librería </a:t>
          </a:r>
          <a:r>
            <a:rPr lang="es-MX" sz="2000" b="1" i="0" kern="1200" err="1"/>
            <a:t>sklearn</a:t>
          </a:r>
          <a:r>
            <a:rPr lang="es-MX" sz="2000" b="1" i="0" kern="1200"/>
            <a:t> para la obtención de métricas para evaluar los modelos</a:t>
          </a:r>
          <a:endParaRPr lang="es-CL" sz="2000" b="1" kern="1200"/>
        </a:p>
      </dsp:txBody>
      <dsp:txXfrm>
        <a:off x="30868" y="1320733"/>
        <a:ext cx="7024864" cy="570607"/>
      </dsp:txXfrm>
    </dsp:sp>
    <dsp:sp modelId="{3C573B1D-4AAA-4D4D-9F66-BD404A2CC858}">
      <dsp:nvSpPr>
        <dsp:cNvPr id="0" name=""/>
        <dsp:cNvSpPr/>
      </dsp:nvSpPr>
      <dsp:spPr>
        <a:xfrm>
          <a:off x="0" y="1931985"/>
          <a:ext cx="7086600" cy="63234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kern="1200"/>
            <a:t>Experimentos con datos balanceados y desbalanceados.</a:t>
          </a:r>
          <a:endParaRPr lang="es-CL" sz="2000" b="1" kern="1200"/>
        </a:p>
      </dsp:txBody>
      <dsp:txXfrm>
        <a:off x="30868" y="1962853"/>
        <a:ext cx="7024864" cy="570607"/>
      </dsp:txXfrm>
    </dsp:sp>
    <dsp:sp modelId="{11BBE21D-9496-4BCE-9D4C-2D26676A4340}">
      <dsp:nvSpPr>
        <dsp:cNvPr id="0" name=""/>
        <dsp:cNvSpPr/>
      </dsp:nvSpPr>
      <dsp:spPr>
        <a:xfrm>
          <a:off x="0" y="2575789"/>
          <a:ext cx="7086600" cy="63234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kern="1200"/>
            <a:t>Experimentos con selección de variables y restricciones.</a:t>
          </a:r>
          <a:endParaRPr lang="es-CL" sz="2000" b="1" kern="1200"/>
        </a:p>
      </dsp:txBody>
      <dsp:txXfrm>
        <a:off x="30868" y="2606657"/>
        <a:ext cx="7024864" cy="570607"/>
      </dsp:txXfrm>
    </dsp:sp>
    <dsp:sp modelId="{C7A21731-564B-48B0-B148-3438DE1A90BC}">
      <dsp:nvSpPr>
        <dsp:cNvPr id="0" name=""/>
        <dsp:cNvSpPr/>
      </dsp:nvSpPr>
      <dsp:spPr>
        <a:xfrm>
          <a:off x="0" y="3219594"/>
          <a:ext cx="7086600" cy="63234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kern="1200"/>
            <a:t>Nueve pasos implementados para la ejecución de experimentos.</a:t>
          </a:r>
          <a:endParaRPr lang="es-CL" sz="2000" b="1" kern="1200"/>
        </a:p>
      </dsp:txBody>
      <dsp:txXfrm>
        <a:off x="30868" y="3250462"/>
        <a:ext cx="7024864" cy="570607"/>
      </dsp:txXfrm>
    </dsp:sp>
    <dsp:sp modelId="{9D723F22-9EEB-47AA-8162-B47A08F6F711}">
      <dsp:nvSpPr>
        <dsp:cNvPr id="0" name=""/>
        <dsp:cNvSpPr/>
      </dsp:nvSpPr>
      <dsp:spPr>
        <a:xfrm>
          <a:off x="0" y="3863399"/>
          <a:ext cx="7086600" cy="63234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kern="1200"/>
            <a:t>Experimentos bajo herramienta </a:t>
          </a:r>
          <a:r>
            <a:rPr lang="es-MX" sz="2000" b="1" kern="1200" err="1"/>
            <a:t>Weka</a:t>
          </a:r>
          <a:r>
            <a:rPr lang="es-MX" sz="2000" b="1" kern="1200"/>
            <a:t>.</a:t>
          </a:r>
          <a:endParaRPr lang="es-CL" sz="2000" b="1" kern="1200"/>
        </a:p>
      </dsp:txBody>
      <dsp:txXfrm>
        <a:off x="30868" y="3894267"/>
        <a:ext cx="7024864" cy="57060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62F5B-0858-46AC-B65B-7E285460E767}">
      <dsp:nvSpPr>
        <dsp:cNvPr id="0" name=""/>
        <dsp:cNvSpPr/>
      </dsp:nvSpPr>
      <dsp:spPr>
        <a:xfrm>
          <a:off x="0" y="24893"/>
          <a:ext cx="6757892" cy="7757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MX" sz="1700" b="0" kern="1200"/>
            <a:t>1: Variables del juego diagnóstico y clase “</a:t>
          </a:r>
          <a:r>
            <a:rPr lang="es-MX" sz="1700" b="0" i="1" kern="1200"/>
            <a:t>estado</a:t>
          </a:r>
          <a:r>
            <a:rPr lang="es-MX" sz="1700" b="0" kern="1200"/>
            <a:t>”, total 41.</a:t>
          </a:r>
        </a:p>
        <a:p>
          <a:pPr marL="0" lvl="0" indent="0" algn="l" defTabSz="755650">
            <a:lnSpc>
              <a:spcPct val="90000"/>
            </a:lnSpc>
            <a:spcBef>
              <a:spcPct val="0"/>
            </a:spcBef>
            <a:spcAft>
              <a:spcPct val="35000"/>
            </a:spcAft>
            <a:buNone/>
          </a:pPr>
          <a:r>
            <a:rPr lang="es-MX" sz="1700" b="0" kern="1200"/>
            <a:t>2: Mismas variables del modelo en </a:t>
          </a:r>
          <a:r>
            <a:rPr lang="es-MX" sz="1700" b="0" i="1" kern="1200"/>
            <a:t>Python</a:t>
          </a:r>
          <a:r>
            <a:rPr lang="es-MX" sz="1700" b="0" kern="1200"/>
            <a:t> con </a:t>
          </a:r>
          <a:r>
            <a:rPr lang="es-MX" sz="1700" b="0" i="1" kern="1200"/>
            <a:t>R</a:t>
          </a:r>
          <a:r>
            <a:rPr lang="es-MX" sz="1700" b="0" kern="1200"/>
            <a:t>.</a:t>
          </a:r>
          <a:endParaRPr lang="es-CL" sz="1700" b="0" kern="1200"/>
        </a:p>
      </dsp:txBody>
      <dsp:txXfrm>
        <a:off x="37867" y="62760"/>
        <a:ext cx="6682158" cy="699976"/>
      </dsp:txXfrm>
    </dsp:sp>
    <dsp:sp modelId="{DE4963E9-DF8C-4A4A-871C-F2BABFCAC174}">
      <dsp:nvSpPr>
        <dsp:cNvPr id="0" name=""/>
        <dsp:cNvSpPr/>
      </dsp:nvSpPr>
      <dsp:spPr>
        <a:xfrm>
          <a:off x="0" y="849563"/>
          <a:ext cx="6757892" cy="7757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MX" sz="1700" b="0" kern="1200"/>
            <a:t>Discretización: “</a:t>
          </a:r>
          <a:r>
            <a:rPr lang="es-MX" sz="1700" b="0" i="1" kern="1200" err="1"/>
            <a:t>binning</a:t>
          </a:r>
          <a:r>
            <a:rPr lang="es-MX" sz="1700" b="0" kern="1200"/>
            <a:t>” simple , intervalos igual frecuencia, 5 </a:t>
          </a:r>
          <a:r>
            <a:rPr lang="es-MX" sz="1700" b="0" i="1" kern="1200" err="1"/>
            <a:t>bins</a:t>
          </a:r>
          <a:r>
            <a:rPr lang="es-MX" sz="1700" b="0" kern="1200"/>
            <a:t>.</a:t>
          </a:r>
          <a:endParaRPr lang="es-CL" sz="1700" b="0" kern="1200"/>
        </a:p>
      </dsp:txBody>
      <dsp:txXfrm>
        <a:off x="37867" y="887430"/>
        <a:ext cx="6682158" cy="699976"/>
      </dsp:txXfrm>
    </dsp:sp>
    <dsp:sp modelId="{6CD8ADAE-EE21-4954-8A97-D342DD116EE8}">
      <dsp:nvSpPr>
        <dsp:cNvPr id="0" name=""/>
        <dsp:cNvSpPr/>
      </dsp:nvSpPr>
      <dsp:spPr>
        <a:xfrm>
          <a:off x="0" y="1674233"/>
          <a:ext cx="6757892" cy="7757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MX" sz="1700" b="0" kern="1200"/>
            <a:t>Validación cruzada estratificada “</a:t>
          </a:r>
          <a:r>
            <a:rPr lang="es-MX" sz="1700" b="0" i="1" kern="1200"/>
            <a:t>k-</a:t>
          </a:r>
          <a:r>
            <a:rPr lang="es-MX" sz="1700" b="0" i="1" kern="1200" err="1"/>
            <a:t>fold</a:t>
          </a:r>
          <a:r>
            <a:rPr lang="es-MX" sz="1700" b="0" kern="1200"/>
            <a:t>” de 5 particiones, balanceo con Matriz de Costo. </a:t>
          </a:r>
          <a:endParaRPr lang="es-CL" sz="1700" b="0" kern="1200"/>
        </a:p>
      </dsp:txBody>
      <dsp:txXfrm>
        <a:off x="37867" y="1712100"/>
        <a:ext cx="6682158" cy="699976"/>
      </dsp:txXfrm>
    </dsp:sp>
    <dsp:sp modelId="{43B41CBD-60BD-4E7B-B474-51192EA08310}">
      <dsp:nvSpPr>
        <dsp:cNvPr id="0" name=""/>
        <dsp:cNvSpPr/>
      </dsp:nvSpPr>
      <dsp:spPr>
        <a:xfrm>
          <a:off x="0" y="2497610"/>
          <a:ext cx="6757892" cy="7757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CL" sz="1700" b="0" kern="1200"/>
            <a:t>Algoritmos </a:t>
          </a:r>
          <a:r>
            <a:rPr lang="es-CL" sz="1700" b="0" i="1" kern="1200"/>
            <a:t>Hill </a:t>
          </a:r>
          <a:r>
            <a:rPr lang="es-CL" sz="1700" b="0" i="1" kern="1200" err="1"/>
            <a:t>Climber</a:t>
          </a:r>
          <a:r>
            <a:rPr lang="es-CL" sz="1700" b="0" kern="1200"/>
            <a:t>, </a:t>
          </a:r>
          <a:r>
            <a:rPr lang="es-CL" sz="1700" b="0" i="1" kern="1200" err="1"/>
            <a:t>Repeated</a:t>
          </a:r>
          <a:r>
            <a:rPr lang="es-CL" sz="1700" b="0" i="1" kern="1200"/>
            <a:t> Hill </a:t>
          </a:r>
          <a:r>
            <a:rPr lang="es-CL" sz="1700" b="0" i="1" kern="1200" err="1"/>
            <a:t>Climber</a:t>
          </a:r>
          <a:r>
            <a:rPr lang="es-CL" sz="1700" b="0" kern="1200"/>
            <a:t>.</a:t>
          </a:r>
        </a:p>
        <a:p>
          <a:pPr marL="0" lvl="0" indent="0" algn="l" defTabSz="755650">
            <a:lnSpc>
              <a:spcPct val="90000"/>
            </a:lnSpc>
            <a:spcBef>
              <a:spcPct val="0"/>
            </a:spcBef>
            <a:spcAft>
              <a:spcPct val="35000"/>
            </a:spcAft>
            <a:buNone/>
          </a:pPr>
          <a:r>
            <a:rPr lang="es-CL" sz="1700" b="0" i="0" kern="1200"/>
            <a:t>Estimadores de probabilidad Simple y Máxima Verosimilitud (MLE).</a:t>
          </a:r>
        </a:p>
      </dsp:txBody>
      <dsp:txXfrm>
        <a:off x="37867" y="2535477"/>
        <a:ext cx="6682158" cy="699976"/>
      </dsp:txXfrm>
    </dsp:sp>
    <dsp:sp modelId="{7F8F497C-251E-45BB-BCDD-676EDC2D67A5}">
      <dsp:nvSpPr>
        <dsp:cNvPr id="0" name=""/>
        <dsp:cNvSpPr/>
      </dsp:nvSpPr>
      <dsp:spPr>
        <a:xfrm>
          <a:off x="0" y="3323573"/>
          <a:ext cx="6757892" cy="7757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CL" sz="1700" b="0" kern="1200"/>
            <a:t>Otros parámetros: máximo 10 nodos padre, métricas MDL (BIC) y AIC.</a:t>
          </a:r>
          <a:endParaRPr lang="es-CL" sz="1700" b="0" i="0" kern="1200"/>
        </a:p>
      </dsp:txBody>
      <dsp:txXfrm>
        <a:off x="37867" y="3361440"/>
        <a:ext cx="6682158" cy="69997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C9357-6BDE-4898-9E8F-C74572E15EBE}">
      <dsp:nvSpPr>
        <dsp:cNvPr id="0" name=""/>
        <dsp:cNvSpPr/>
      </dsp:nvSpPr>
      <dsp:spPr>
        <a:xfrm>
          <a:off x="1102451" y="2200"/>
          <a:ext cx="2670298" cy="160217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s-MX" sz="1400" kern="1200"/>
            <a:t>Base de datos desequilibrada, </a:t>
          </a:r>
          <a:r>
            <a:rPr lang="es-MX" sz="1400" b="1" kern="1200"/>
            <a:t>89,5%</a:t>
          </a:r>
          <a:r>
            <a:rPr lang="es-MX" sz="1400" kern="1200"/>
            <a:t> aprobados y </a:t>
          </a:r>
          <a:r>
            <a:rPr lang="es-MX" sz="1400" b="1" kern="1200"/>
            <a:t>10,5%</a:t>
          </a:r>
          <a:r>
            <a:rPr lang="es-MX" sz="1400" kern="1200"/>
            <a:t> reprobados</a:t>
          </a:r>
          <a:endParaRPr lang="es-CL" sz="1400" kern="1200"/>
        </a:p>
      </dsp:txBody>
      <dsp:txXfrm>
        <a:off x="1102451" y="2200"/>
        <a:ext cx="2670298" cy="1602179"/>
      </dsp:txXfrm>
    </dsp:sp>
    <dsp:sp modelId="{81C98C94-506D-49A5-B1FE-7FA1B5ED70CF}">
      <dsp:nvSpPr>
        <dsp:cNvPr id="0" name=""/>
        <dsp:cNvSpPr/>
      </dsp:nvSpPr>
      <dsp:spPr>
        <a:xfrm>
          <a:off x="4039780" y="2200"/>
          <a:ext cx="2670298" cy="160217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s-MX" sz="1400" b="1" kern="1200"/>
            <a:t>Primer modelo</a:t>
          </a:r>
        </a:p>
        <a:p>
          <a:pPr marL="0" lvl="0" indent="0" algn="just" defTabSz="622300">
            <a:lnSpc>
              <a:spcPct val="90000"/>
            </a:lnSpc>
            <a:spcBef>
              <a:spcPct val="0"/>
            </a:spcBef>
            <a:spcAft>
              <a:spcPct val="35000"/>
            </a:spcAft>
            <a:buNone/>
          </a:pPr>
          <a:r>
            <a:rPr lang="es-MX" sz="1400" kern="1200"/>
            <a:t>En términos de </a:t>
          </a:r>
          <a:r>
            <a:rPr lang="es-MX" sz="1400" i="1" kern="1200" err="1"/>
            <a:t>Balanced</a:t>
          </a:r>
          <a:r>
            <a:rPr lang="es-MX" sz="1400" i="1" kern="1200"/>
            <a:t> </a:t>
          </a:r>
          <a:r>
            <a:rPr lang="es-MX" sz="1400" i="1" kern="1200" err="1"/>
            <a:t>Accuracy</a:t>
          </a:r>
          <a:r>
            <a:rPr lang="es-MX" sz="1400" i="1" kern="1200"/>
            <a:t> </a:t>
          </a:r>
          <a:r>
            <a:rPr lang="es-MX" sz="1400" kern="1200"/>
            <a:t>nos indica un </a:t>
          </a:r>
          <a:r>
            <a:rPr lang="es-MX" sz="1400" b="1" kern="1200"/>
            <a:t>74,5%</a:t>
          </a:r>
          <a:r>
            <a:rPr lang="es-MX" sz="1400" kern="1200"/>
            <a:t> para modelo con datos desbalanceados y con una selección de 5 variables</a:t>
          </a:r>
          <a:endParaRPr lang="es-CL" sz="1400" kern="1200"/>
        </a:p>
      </dsp:txBody>
      <dsp:txXfrm>
        <a:off x="4039780" y="2200"/>
        <a:ext cx="2670298" cy="1602179"/>
      </dsp:txXfrm>
    </dsp:sp>
    <dsp:sp modelId="{11ED80A5-27AA-4CBD-AD20-D5045E023122}">
      <dsp:nvSpPr>
        <dsp:cNvPr id="0" name=""/>
        <dsp:cNvSpPr/>
      </dsp:nvSpPr>
      <dsp:spPr>
        <a:xfrm>
          <a:off x="1102451" y="1871409"/>
          <a:ext cx="2670298" cy="160217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s-MX" sz="1400" b="1" kern="1200"/>
            <a:t>Segundo modelo</a:t>
          </a:r>
        </a:p>
        <a:p>
          <a:pPr marL="0" lvl="0" indent="0" algn="just" defTabSz="622300">
            <a:lnSpc>
              <a:spcPct val="90000"/>
            </a:lnSpc>
            <a:spcBef>
              <a:spcPct val="0"/>
            </a:spcBef>
            <a:spcAft>
              <a:spcPct val="35000"/>
            </a:spcAft>
            <a:buNone/>
          </a:pPr>
          <a:r>
            <a:rPr lang="es-MX" sz="1400" kern="1200"/>
            <a:t>En términos de </a:t>
          </a:r>
          <a:r>
            <a:rPr lang="es-MX" sz="1400" i="1" kern="1200" err="1"/>
            <a:t>Accuracy</a:t>
          </a:r>
          <a:r>
            <a:rPr lang="es-MX" sz="1400" kern="1200"/>
            <a:t> el modelo original nos indica un </a:t>
          </a:r>
          <a:r>
            <a:rPr lang="es-MX" sz="1400" b="1" kern="1200"/>
            <a:t>88,9%</a:t>
          </a:r>
          <a:r>
            <a:rPr lang="es-MX" sz="1400" kern="1200"/>
            <a:t> con datos balanceados, manteniéndose como mejor modelo con respecto a la aplicación de selección de variables y restricciones de arcos.</a:t>
          </a:r>
          <a:endParaRPr lang="es-CL" sz="1400" kern="1200"/>
        </a:p>
      </dsp:txBody>
      <dsp:txXfrm>
        <a:off x="1102451" y="1871409"/>
        <a:ext cx="2670298" cy="1602179"/>
      </dsp:txXfrm>
    </dsp:sp>
    <dsp:sp modelId="{46B54091-3D55-4979-B779-546EE38C23A8}">
      <dsp:nvSpPr>
        <dsp:cNvPr id="0" name=""/>
        <dsp:cNvSpPr/>
      </dsp:nvSpPr>
      <dsp:spPr>
        <a:xfrm>
          <a:off x="4039780" y="1871409"/>
          <a:ext cx="2670298" cy="160217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s-MX" sz="1400" b="1" kern="1200"/>
            <a:t>Modelos </a:t>
          </a:r>
          <a:r>
            <a:rPr lang="es-MX" sz="1400" b="1" kern="1200" err="1"/>
            <a:t>Weka</a:t>
          </a:r>
          <a:endParaRPr lang="es-MX" sz="1400" b="1" kern="1200"/>
        </a:p>
        <a:p>
          <a:pPr marL="0" lvl="0" indent="0" algn="just" defTabSz="622300">
            <a:lnSpc>
              <a:spcPct val="90000"/>
            </a:lnSpc>
            <a:spcBef>
              <a:spcPct val="0"/>
            </a:spcBef>
            <a:spcAft>
              <a:spcPct val="35000"/>
            </a:spcAft>
            <a:buNone/>
          </a:pPr>
          <a:r>
            <a:rPr lang="es-MX" sz="1400" kern="1200"/>
            <a:t>Los modelos realizados en </a:t>
          </a:r>
          <a:r>
            <a:rPr lang="es-MX" sz="1400" kern="1200" err="1"/>
            <a:t>Weka</a:t>
          </a:r>
          <a:r>
            <a:rPr lang="es-MX" sz="1400" kern="1200"/>
            <a:t> muestran una métrica satisfactoria, lo que confirma una similitud a los modelos construidos en R sobre Python.</a:t>
          </a:r>
          <a:endParaRPr lang="es-CL" sz="1400" kern="1200"/>
        </a:p>
      </dsp:txBody>
      <dsp:txXfrm>
        <a:off x="4039780" y="1871409"/>
        <a:ext cx="2670298" cy="1602179"/>
      </dsp:txXfrm>
    </dsp:sp>
    <dsp:sp modelId="{EEEA27BB-E41F-4ECA-A34A-1C73773C726E}">
      <dsp:nvSpPr>
        <dsp:cNvPr id="0" name=""/>
        <dsp:cNvSpPr/>
      </dsp:nvSpPr>
      <dsp:spPr>
        <a:xfrm>
          <a:off x="2571116" y="3740618"/>
          <a:ext cx="2670298" cy="160217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a:lnSpc>
              <a:spcPct val="90000"/>
            </a:lnSpc>
            <a:spcBef>
              <a:spcPct val="0"/>
            </a:spcBef>
            <a:spcAft>
              <a:spcPct val="35000"/>
            </a:spcAft>
            <a:buNone/>
          </a:pPr>
          <a:r>
            <a:rPr lang="es-MX" sz="1400" kern="1200"/>
            <a:t>En resumen se detecta una relación causal directa del juego de diagnóstico con respecto al estado final, pero no así con la prueba de diagnóstico. Esto se encuentra validado con los modelos realizados en </a:t>
          </a:r>
          <a:r>
            <a:rPr lang="es-MX" sz="1400" kern="1200" err="1"/>
            <a:t>Weka</a:t>
          </a:r>
          <a:r>
            <a:rPr lang="es-MX" sz="1400" kern="1200"/>
            <a:t>.</a:t>
          </a:r>
          <a:endParaRPr lang="es-CL" sz="1400" kern="1200"/>
        </a:p>
      </dsp:txBody>
      <dsp:txXfrm>
        <a:off x="2571116" y="3740618"/>
        <a:ext cx="2670298" cy="16021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BA25C-C152-4531-A8BF-26C5204582E5}">
      <dsp:nvSpPr>
        <dsp:cNvPr id="0" name=""/>
        <dsp:cNvSpPr/>
      </dsp:nvSpPr>
      <dsp:spPr>
        <a:xfrm>
          <a:off x="0" y="45667"/>
          <a:ext cx="4424518" cy="719549"/>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MX" sz="3000" kern="1200"/>
            <a:t>UNAB (2018)</a:t>
          </a:r>
          <a:endParaRPr lang="es-CL" sz="3000" kern="1200"/>
        </a:p>
      </dsp:txBody>
      <dsp:txXfrm>
        <a:off x="35125" y="80792"/>
        <a:ext cx="4354268" cy="649299"/>
      </dsp:txXfrm>
    </dsp:sp>
    <dsp:sp modelId="{3B2BD732-CBBA-470E-B5C9-ACCF1412AD49}">
      <dsp:nvSpPr>
        <dsp:cNvPr id="0" name=""/>
        <dsp:cNvSpPr/>
      </dsp:nvSpPr>
      <dsp:spPr>
        <a:xfrm>
          <a:off x="0" y="765217"/>
          <a:ext cx="4424518" cy="791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47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MX" sz="2300" kern="1200"/>
            <a:t>Deserción primer año 20,2%</a:t>
          </a:r>
          <a:endParaRPr lang="es-CL" sz="2300" kern="1200"/>
        </a:p>
        <a:p>
          <a:pPr marL="228600" lvl="1" indent="-228600" algn="l" defTabSz="1022350">
            <a:lnSpc>
              <a:spcPct val="90000"/>
            </a:lnSpc>
            <a:spcBef>
              <a:spcPct val="0"/>
            </a:spcBef>
            <a:spcAft>
              <a:spcPct val="20000"/>
            </a:spcAft>
            <a:buChar char="•"/>
          </a:pPr>
          <a:r>
            <a:rPr lang="es-MX" sz="2300" kern="1200"/>
            <a:t>Solo pregrado primer año 19,5%</a:t>
          </a:r>
          <a:endParaRPr lang="es-CL" sz="2300" kern="1200"/>
        </a:p>
      </dsp:txBody>
      <dsp:txXfrm>
        <a:off x="0" y="765217"/>
        <a:ext cx="4424518" cy="7917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129C8-036A-4227-BDCA-11D6E4ACCD23}">
      <dsp:nvSpPr>
        <dsp:cNvPr id="0" name=""/>
        <dsp:cNvSpPr/>
      </dsp:nvSpPr>
      <dsp:spPr>
        <a:xfrm>
          <a:off x="0" y="72515"/>
          <a:ext cx="3532051" cy="507102"/>
        </a:xfrm>
        <a:prstGeom prst="round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MX" sz="2100" kern="1200"/>
            <a:t>Chile (SIES 2020)</a:t>
          </a:r>
          <a:endParaRPr lang="es-CL" sz="2100" kern="1200"/>
        </a:p>
      </dsp:txBody>
      <dsp:txXfrm>
        <a:off x="24755" y="97270"/>
        <a:ext cx="3482541" cy="457592"/>
      </dsp:txXfrm>
    </dsp:sp>
    <dsp:sp modelId="{A59D1F88-A50C-4C28-9FBF-033B564BF3EA}">
      <dsp:nvSpPr>
        <dsp:cNvPr id="0" name=""/>
        <dsp:cNvSpPr/>
      </dsp:nvSpPr>
      <dsp:spPr>
        <a:xfrm>
          <a:off x="0" y="869008"/>
          <a:ext cx="3532051" cy="254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143"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MX" sz="1600" kern="1200"/>
            <a:t>Informe de retención alumnos primer año</a:t>
          </a:r>
          <a:endParaRPr lang="es-CL" sz="1600" kern="1200"/>
        </a:p>
        <a:p>
          <a:pPr marL="171450" lvl="1" indent="-171450" algn="l" defTabSz="711200">
            <a:lnSpc>
              <a:spcPct val="90000"/>
            </a:lnSpc>
            <a:spcBef>
              <a:spcPct val="0"/>
            </a:spcBef>
            <a:spcAft>
              <a:spcPct val="20000"/>
            </a:spcAft>
            <a:buChar char="•"/>
          </a:pPr>
          <a:r>
            <a:rPr lang="es-MX" sz="1600" kern="1200"/>
            <a:t>20,3% tasa de deserción sin incluir </a:t>
          </a:r>
          <a:r>
            <a:rPr lang="es-MX" sz="1600" kern="1200" err="1"/>
            <a:t>CFT’s</a:t>
          </a:r>
          <a:endParaRPr lang="es-CL" sz="1600" kern="1200"/>
        </a:p>
        <a:p>
          <a:pPr marL="171450" lvl="1" indent="-171450" algn="l" defTabSz="711200">
            <a:lnSpc>
              <a:spcPct val="90000"/>
            </a:lnSpc>
            <a:spcBef>
              <a:spcPct val="0"/>
            </a:spcBef>
            <a:spcAft>
              <a:spcPct val="20000"/>
            </a:spcAft>
            <a:buChar char="•"/>
          </a:pPr>
          <a:r>
            <a:rPr lang="es-MX" sz="1600" kern="1200"/>
            <a:t>Ing. Civil Industrial 16,1% deserción</a:t>
          </a:r>
          <a:endParaRPr lang="es-CL" sz="1600" kern="1200"/>
        </a:p>
        <a:p>
          <a:pPr marL="171450" lvl="1" indent="-171450" algn="l" defTabSz="711200">
            <a:lnSpc>
              <a:spcPct val="90000"/>
            </a:lnSpc>
            <a:spcBef>
              <a:spcPct val="0"/>
            </a:spcBef>
            <a:spcAft>
              <a:spcPct val="20000"/>
            </a:spcAft>
            <a:buChar char="•"/>
          </a:pPr>
          <a:r>
            <a:rPr lang="es-MX" sz="1600" kern="1200"/>
            <a:t>Ing. Comp. e </a:t>
          </a:r>
          <a:r>
            <a:rPr lang="es-MX" sz="1600" kern="1200" err="1"/>
            <a:t>Infor</a:t>
          </a:r>
          <a:r>
            <a:rPr lang="es-MX" sz="1600" kern="1200"/>
            <a:t>. 32,4%</a:t>
          </a:r>
          <a:endParaRPr lang="es-CL" sz="1600" kern="1200"/>
        </a:p>
      </dsp:txBody>
      <dsp:txXfrm>
        <a:off x="0" y="869008"/>
        <a:ext cx="3532051" cy="2546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67272-D465-4964-A537-8AFE0529E3A5}">
      <dsp:nvSpPr>
        <dsp:cNvPr id="0" name=""/>
        <dsp:cNvSpPr/>
      </dsp:nvSpPr>
      <dsp:spPr>
        <a:xfrm>
          <a:off x="0" y="21432"/>
          <a:ext cx="6921076" cy="8689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L" sz="2000" b="0" kern="1200"/>
            <a:t>Extracción de perfiles. Morales y Salmerón, 2003, España.</a:t>
          </a:r>
        </a:p>
      </dsp:txBody>
      <dsp:txXfrm>
        <a:off x="42420" y="63852"/>
        <a:ext cx="6836236" cy="784147"/>
      </dsp:txXfrm>
    </dsp:sp>
    <dsp:sp modelId="{F3354501-93F5-43CF-AC32-CA86E0DD1459}">
      <dsp:nvSpPr>
        <dsp:cNvPr id="0" name=""/>
        <dsp:cNvSpPr/>
      </dsp:nvSpPr>
      <dsp:spPr>
        <a:xfrm>
          <a:off x="0" y="948019"/>
          <a:ext cx="6921076" cy="8689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L" sz="2000" b="0" kern="1200"/>
            <a:t>Deserción y factores socioeconómicos y académicos. </a:t>
          </a:r>
          <a:r>
            <a:rPr lang="es-CL" sz="2000" b="0" kern="1200">
              <a:solidFill>
                <a:prstClr val="black">
                  <a:hueOff val="0"/>
                  <a:satOff val="0"/>
                  <a:lumOff val="0"/>
                  <a:alphaOff val="0"/>
                </a:prstClr>
              </a:solidFill>
              <a:latin typeface="Calibri" panose="020F0502020204030204"/>
              <a:ea typeface="+mn-ea"/>
              <a:cs typeface="+mn-cs"/>
            </a:rPr>
            <a:t>Oviedo et </a:t>
          </a:r>
          <a:r>
            <a:rPr lang="es-CL" sz="2000" b="0" kern="1200"/>
            <a:t>al</a:t>
          </a:r>
          <a:r>
            <a:rPr lang="es-CL" sz="2000" b="0" kern="1200">
              <a:latin typeface="Calibri Light" panose="020F0302020204030204"/>
            </a:rPr>
            <a:t>.,</a:t>
          </a:r>
          <a:r>
            <a:rPr lang="es-CL" sz="2000" b="0" kern="1200"/>
            <a:t> 2015, Ecuador.</a:t>
          </a:r>
        </a:p>
      </dsp:txBody>
      <dsp:txXfrm>
        <a:off x="42420" y="990439"/>
        <a:ext cx="6836236" cy="784147"/>
      </dsp:txXfrm>
    </dsp:sp>
    <dsp:sp modelId="{9D6EA9EC-B544-4042-9C67-9DC9EE2A2F40}">
      <dsp:nvSpPr>
        <dsp:cNvPr id="0" name=""/>
        <dsp:cNvSpPr/>
      </dsp:nvSpPr>
      <dsp:spPr>
        <a:xfrm>
          <a:off x="0" y="1874607"/>
          <a:ext cx="6921076" cy="8689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L" sz="2000" b="0" kern="1200"/>
            <a:t>Pruebas de física y rendimiento. López</a:t>
          </a:r>
          <a:r>
            <a:rPr lang="es-CL" sz="2000" b="0" kern="1200">
              <a:latin typeface="Calibri Light" panose="020F0302020204030204"/>
            </a:rPr>
            <a:t> </a:t>
          </a:r>
          <a:r>
            <a:rPr lang="es-CL" sz="2000" b="0" kern="1200">
              <a:solidFill>
                <a:prstClr val="black">
                  <a:hueOff val="0"/>
                  <a:satOff val="0"/>
                  <a:lumOff val="0"/>
                  <a:alphaOff val="0"/>
                </a:prstClr>
              </a:solidFill>
              <a:latin typeface="Calibri" panose="020F0502020204030204"/>
              <a:ea typeface="+mn-ea"/>
              <a:cs typeface="+mn-cs"/>
            </a:rPr>
            <a:t>et al., </a:t>
          </a:r>
          <a:r>
            <a:rPr lang="es-CL" sz="2000" b="0" kern="1200"/>
            <a:t>2016, Ecuador.</a:t>
          </a:r>
        </a:p>
      </dsp:txBody>
      <dsp:txXfrm>
        <a:off x="42420" y="1917027"/>
        <a:ext cx="6836236" cy="784147"/>
      </dsp:txXfrm>
    </dsp:sp>
    <dsp:sp modelId="{2A3B05A5-EDA0-4DA8-8351-93D3FCFF2767}">
      <dsp:nvSpPr>
        <dsp:cNvPr id="0" name=""/>
        <dsp:cNvSpPr/>
      </dsp:nvSpPr>
      <dsp:spPr>
        <a:xfrm>
          <a:off x="0" y="2801195"/>
          <a:ext cx="6921076" cy="8689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L" sz="2000" b="0" kern="1200"/>
            <a:t>Rendimiento y Bayes Ingenuo. Sánchez y Rico, 2018, México.</a:t>
          </a:r>
        </a:p>
      </dsp:txBody>
      <dsp:txXfrm>
        <a:off x="42420" y="2843615"/>
        <a:ext cx="6836236" cy="784147"/>
      </dsp:txXfrm>
    </dsp:sp>
    <dsp:sp modelId="{DC2A765B-FB83-45A1-A017-0A1927599BF5}">
      <dsp:nvSpPr>
        <dsp:cNvPr id="0" name=""/>
        <dsp:cNvSpPr/>
      </dsp:nvSpPr>
      <dsp:spPr>
        <a:xfrm>
          <a:off x="0" y="3727783"/>
          <a:ext cx="6921076" cy="868987"/>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s-CL" sz="2200" b="0" kern="1200"/>
            <a:t>Participación en curso de programación. Marco, </a:t>
          </a:r>
          <a:r>
            <a:rPr lang="es-CL" sz="2200" b="0" kern="1200" err="1"/>
            <a:t>Minguillón</a:t>
          </a:r>
          <a:r>
            <a:rPr lang="es-CL" sz="2200" b="0" kern="1200"/>
            <a:t> y Sancho-Vinuesa, 2020, España.</a:t>
          </a:r>
        </a:p>
      </dsp:txBody>
      <dsp:txXfrm>
        <a:off x="42420" y="3770203"/>
        <a:ext cx="6836236" cy="7841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3EBF1-D3F0-469A-AEF5-5117A2986412}">
      <dsp:nvSpPr>
        <dsp:cNvPr id="0" name=""/>
        <dsp:cNvSpPr/>
      </dsp:nvSpPr>
      <dsp:spPr>
        <a:xfrm>
          <a:off x="0" y="160653"/>
          <a:ext cx="6921076" cy="55165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MX" sz="2300" kern="1200"/>
            <a:t>Foco en aptitudes intelectuales</a:t>
          </a:r>
          <a:endParaRPr lang="es-CL" sz="2300" kern="1200"/>
        </a:p>
      </dsp:txBody>
      <dsp:txXfrm>
        <a:off x="26930" y="187583"/>
        <a:ext cx="6867216" cy="497795"/>
      </dsp:txXfrm>
    </dsp:sp>
    <dsp:sp modelId="{06A98789-E137-43E9-8B55-EC42C4979DB5}">
      <dsp:nvSpPr>
        <dsp:cNvPr id="0" name=""/>
        <dsp:cNvSpPr/>
      </dsp:nvSpPr>
      <dsp:spPr>
        <a:xfrm>
          <a:off x="0" y="778548"/>
          <a:ext cx="6921076" cy="55165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MX" sz="2300" kern="1200"/>
            <a:t>Resolver un problema local</a:t>
          </a:r>
          <a:endParaRPr lang="es-CL" sz="2300" kern="1200"/>
        </a:p>
      </dsp:txBody>
      <dsp:txXfrm>
        <a:off x="26930" y="805478"/>
        <a:ext cx="6867216" cy="497795"/>
      </dsp:txXfrm>
    </dsp:sp>
    <dsp:sp modelId="{3B2A386A-7B4E-4BB7-BED2-3741D79E2F23}">
      <dsp:nvSpPr>
        <dsp:cNvPr id="0" name=""/>
        <dsp:cNvSpPr/>
      </dsp:nvSpPr>
      <dsp:spPr>
        <a:xfrm>
          <a:off x="0" y="1396443"/>
          <a:ext cx="6921076" cy="55165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MX" sz="2300" kern="1200"/>
            <a:t>Predicción en base a redes Bayesianas</a:t>
          </a:r>
          <a:endParaRPr lang="es-CL" sz="2300" kern="1200"/>
        </a:p>
      </dsp:txBody>
      <dsp:txXfrm>
        <a:off x="26930" y="1423373"/>
        <a:ext cx="6867216" cy="497795"/>
      </dsp:txXfrm>
    </dsp:sp>
    <dsp:sp modelId="{D400B537-71A1-428A-B356-7D757FC7ED7B}">
      <dsp:nvSpPr>
        <dsp:cNvPr id="0" name=""/>
        <dsp:cNvSpPr/>
      </dsp:nvSpPr>
      <dsp:spPr>
        <a:xfrm>
          <a:off x="0" y="2014339"/>
          <a:ext cx="6921076" cy="55165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MX" sz="2300" kern="1200"/>
            <a:t>Inferir causas de reprobación</a:t>
          </a:r>
          <a:endParaRPr lang="es-CL" sz="2300" kern="1200"/>
        </a:p>
      </dsp:txBody>
      <dsp:txXfrm>
        <a:off x="26930" y="2041269"/>
        <a:ext cx="6867216" cy="497795"/>
      </dsp:txXfrm>
    </dsp:sp>
    <dsp:sp modelId="{A06F8ED0-2B19-4ECF-AFDC-66010E14135C}">
      <dsp:nvSpPr>
        <dsp:cNvPr id="0" name=""/>
        <dsp:cNvSpPr/>
      </dsp:nvSpPr>
      <dsp:spPr>
        <a:xfrm>
          <a:off x="0" y="2632234"/>
          <a:ext cx="6921076" cy="55165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MX" sz="2300" kern="1200"/>
            <a:t>Construir modelo predictivo para la toma de decisiones</a:t>
          </a:r>
          <a:endParaRPr lang="es-CL" sz="2300" kern="1200"/>
        </a:p>
      </dsp:txBody>
      <dsp:txXfrm>
        <a:off x="26930" y="2659164"/>
        <a:ext cx="6867216" cy="4977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8DD833-87AE-440C-A683-A67D3238FBAF}">
      <dsp:nvSpPr>
        <dsp:cNvPr id="0" name=""/>
        <dsp:cNvSpPr/>
      </dsp:nvSpPr>
      <dsp:spPr>
        <a:xfrm>
          <a:off x="0" y="908857"/>
          <a:ext cx="2679933" cy="16079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L" sz="1500" b="1" kern="1200"/>
            <a:t>Preparar el 100% de la base de datos para su utilización en el modelo Bayesiano en las fases iniciales del proyecto mediante métodos de limpieza y preprocesamiento.</a:t>
          </a:r>
        </a:p>
      </dsp:txBody>
      <dsp:txXfrm>
        <a:off x="78494" y="987351"/>
        <a:ext cx="2522945" cy="1450972"/>
      </dsp:txXfrm>
    </dsp:sp>
    <dsp:sp modelId="{D0EB7CF1-F124-45FD-B6D6-DEA23EB44E79}">
      <dsp:nvSpPr>
        <dsp:cNvPr id="0" name=""/>
        <dsp:cNvSpPr/>
      </dsp:nvSpPr>
      <dsp:spPr>
        <a:xfrm>
          <a:off x="2947927" y="908857"/>
          <a:ext cx="2679933" cy="16079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L" sz="1500" b="1" kern="1200"/>
            <a:t>Identificar, como mínimo, un número de cinco variables relevantes que permitan realizar el estudio.</a:t>
          </a:r>
        </a:p>
      </dsp:txBody>
      <dsp:txXfrm>
        <a:off x="3026421" y="987351"/>
        <a:ext cx="2522945" cy="1450972"/>
      </dsp:txXfrm>
    </dsp:sp>
    <dsp:sp modelId="{060BA704-21F7-4569-84F2-9CC5D2662B1D}">
      <dsp:nvSpPr>
        <dsp:cNvPr id="0" name=""/>
        <dsp:cNvSpPr/>
      </dsp:nvSpPr>
      <dsp:spPr>
        <a:xfrm>
          <a:off x="5895854" y="908857"/>
          <a:ext cx="2679933" cy="16079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L" sz="1500" b="1" kern="1200"/>
            <a:t>Evaluar y seleccionar las herramientas de software que proporcionen las funciones requeridas para el modelamiento del problema mediante Redes Bayesianas.</a:t>
          </a:r>
        </a:p>
      </dsp:txBody>
      <dsp:txXfrm>
        <a:off x="5974348" y="987351"/>
        <a:ext cx="2522945" cy="1450972"/>
      </dsp:txXfrm>
    </dsp:sp>
    <dsp:sp modelId="{0543EB79-43E9-46F4-973A-F4BD9D396180}">
      <dsp:nvSpPr>
        <dsp:cNvPr id="0" name=""/>
        <dsp:cNvSpPr/>
      </dsp:nvSpPr>
      <dsp:spPr>
        <a:xfrm>
          <a:off x="0" y="2784811"/>
          <a:ext cx="2679933" cy="16079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L" sz="1500" b="1" kern="1200"/>
            <a:t>Modelar el problema de predicción usando una Red Bayesiana, que permita aplicar la utilización de las variables identificadas. </a:t>
          </a:r>
        </a:p>
      </dsp:txBody>
      <dsp:txXfrm>
        <a:off x="78494" y="2863305"/>
        <a:ext cx="2522945" cy="1450972"/>
      </dsp:txXfrm>
    </dsp:sp>
    <dsp:sp modelId="{377E9E73-C6DD-40FA-BF24-88F93CF16A7B}">
      <dsp:nvSpPr>
        <dsp:cNvPr id="0" name=""/>
        <dsp:cNvSpPr/>
      </dsp:nvSpPr>
      <dsp:spPr>
        <a:xfrm>
          <a:off x="2947927" y="2784811"/>
          <a:ext cx="2679933" cy="16079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L" sz="1500" b="1" kern="1200"/>
            <a:t>Generar métricas para evaluar efectividad y desempeño del modelo generado.</a:t>
          </a:r>
        </a:p>
      </dsp:txBody>
      <dsp:txXfrm>
        <a:off x="3026421" y="2863305"/>
        <a:ext cx="2522945" cy="1450972"/>
      </dsp:txXfrm>
    </dsp:sp>
    <dsp:sp modelId="{D3DE914D-BAF9-4FAA-ACF9-D216AFB4C98D}">
      <dsp:nvSpPr>
        <dsp:cNvPr id="0" name=""/>
        <dsp:cNvSpPr/>
      </dsp:nvSpPr>
      <dsp:spPr>
        <a:xfrm>
          <a:off x="5895854" y="2784811"/>
          <a:ext cx="2679933" cy="16079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s-CL" sz="1500" b="1" kern="1200"/>
            <a:t>Evaluar los resultados obtenidos para identificar las causas que desencadenan la reprobación respondiendo a las preguntas que puedan ser planteadas.</a:t>
          </a:r>
        </a:p>
      </dsp:txBody>
      <dsp:txXfrm>
        <a:off x="5974348" y="2863305"/>
        <a:ext cx="2522945" cy="14509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009D1-AFB2-43EC-BD79-DE96873EC278}">
      <dsp:nvSpPr>
        <dsp:cNvPr id="0" name=""/>
        <dsp:cNvSpPr/>
      </dsp:nvSpPr>
      <dsp:spPr>
        <a:xfrm>
          <a:off x="0" y="59232"/>
          <a:ext cx="7152603" cy="795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L" sz="2000" kern="1200"/>
            <a:t>Estructuras gráficas que representan relaciones probabilísticas entre variables y permiten hacer inferencia</a:t>
          </a:r>
        </a:p>
      </dsp:txBody>
      <dsp:txXfrm>
        <a:off x="38838" y="98070"/>
        <a:ext cx="7074927" cy="717924"/>
      </dsp:txXfrm>
    </dsp:sp>
    <dsp:sp modelId="{F1B6A81E-1DAC-4CEA-91E3-23FAD2E31AEF}">
      <dsp:nvSpPr>
        <dsp:cNvPr id="0" name=""/>
        <dsp:cNvSpPr/>
      </dsp:nvSpPr>
      <dsp:spPr>
        <a:xfrm>
          <a:off x="0" y="912432"/>
          <a:ext cx="7152603" cy="795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L" sz="2000" kern="1200"/>
            <a:t>Basadas en Teorema de Bayes </a:t>
          </a:r>
        </a:p>
      </dsp:txBody>
      <dsp:txXfrm>
        <a:off x="38838" y="951270"/>
        <a:ext cx="7074927" cy="717924"/>
      </dsp:txXfrm>
    </dsp:sp>
    <dsp:sp modelId="{2FD53111-6C23-459E-87CD-BE2CA1C01D84}">
      <dsp:nvSpPr>
        <dsp:cNvPr id="0" name=""/>
        <dsp:cNvSpPr/>
      </dsp:nvSpPr>
      <dsp:spPr>
        <a:xfrm>
          <a:off x="0" y="1765632"/>
          <a:ext cx="7152603" cy="795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L" sz="2000" kern="1200"/>
            <a:t>Aprendizaje de estructura: generar </a:t>
          </a:r>
          <a:r>
            <a:rPr lang="es-CL" sz="2000" i="1" kern="1200"/>
            <a:t>DAG</a:t>
          </a:r>
        </a:p>
      </dsp:txBody>
      <dsp:txXfrm>
        <a:off x="38838" y="1804470"/>
        <a:ext cx="7074927" cy="717924"/>
      </dsp:txXfrm>
    </dsp:sp>
    <dsp:sp modelId="{213F3D65-AEB6-4535-8D00-05D7002933FD}">
      <dsp:nvSpPr>
        <dsp:cNvPr id="0" name=""/>
        <dsp:cNvSpPr/>
      </dsp:nvSpPr>
      <dsp:spPr>
        <a:xfrm>
          <a:off x="0" y="2620219"/>
          <a:ext cx="7152603" cy="795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L" sz="2000" kern="1200"/>
            <a:t>Algoritmo </a:t>
          </a:r>
          <a:r>
            <a:rPr lang="es-CL" sz="2000" i="1" kern="1200"/>
            <a:t>Hill </a:t>
          </a:r>
          <a:r>
            <a:rPr lang="es-CL" sz="2000" i="1" kern="1200" err="1"/>
            <a:t>Climbing</a:t>
          </a:r>
          <a:r>
            <a:rPr lang="es-CL" sz="2000" kern="1200"/>
            <a:t>. Métricas: </a:t>
          </a:r>
          <a:r>
            <a:rPr lang="es-CL" sz="2000" i="1" kern="1200" err="1"/>
            <a:t>Likelihood</a:t>
          </a:r>
          <a:r>
            <a:rPr lang="es-CL" sz="2000" kern="1200"/>
            <a:t>, </a:t>
          </a:r>
          <a:r>
            <a:rPr lang="es-CL" sz="2000" i="1" kern="1200"/>
            <a:t>BIC</a:t>
          </a:r>
          <a:r>
            <a:rPr lang="es-CL" sz="2000" kern="1200"/>
            <a:t>, </a:t>
          </a:r>
          <a:r>
            <a:rPr lang="es-CL" sz="2000" i="1" kern="1200"/>
            <a:t>AIC</a:t>
          </a:r>
        </a:p>
      </dsp:txBody>
      <dsp:txXfrm>
        <a:off x="38838" y="2659057"/>
        <a:ext cx="7074927" cy="717924"/>
      </dsp:txXfrm>
    </dsp:sp>
    <dsp:sp modelId="{35EDED1A-E595-4656-87FE-D72F43CF6D4F}">
      <dsp:nvSpPr>
        <dsp:cNvPr id="0" name=""/>
        <dsp:cNvSpPr/>
      </dsp:nvSpPr>
      <dsp:spPr>
        <a:xfrm>
          <a:off x="0" y="3472032"/>
          <a:ext cx="7152603" cy="7956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CL" sz="2000" kern="1200"/>
            <a:t>Aprendizaje de parámetros: distribución de probabilidades. Estimadores Bayesiano y </a:t>
          </a:r>
          <a:r>
            <a:rPr lang="es-CL" sz="2000" i="1" kern="1200"/>
            <a:t>MLE</a:t>
          </a:r>
        </a:p>
      </dsp:txBody>
      <dsp:txXfrm>
        <a:off x="38838" y="3510870"/>
        <a:ext cx="7074927" cy="7179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6A81E-1DAC-4CEA-91E3-23FAD2E31AEF}">
      <dsp:nvSpPr>
        <dsp:cNvPr id="0" name=""/>
        <dsp:cNvSpPr/>
      </dsp:nvSpPr>
      <dsp:spPr>
        <a:xfrm>
          <a:off x="0" y="61887"/>
          <a:ext cx="7152603" cy="95340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L" sz="2400" kern="1200"/>
            <a:t>Algoritmos de Inferencia: Ponderación de Verosimilitud </a:t>
          </a:r>
        </a:p>
      </dsp:txBody>
      <dsp:txXfrm>
        <a:off x="46541" y="108428"/>
        <a:ext cx="7059521" cy="860321"/>
      </dsp:txXfrm>
    </dsp:sp>
    <dsp:sp modelId="{2FD53111-6C23-459E-87CD-BE2CA1C01D84}">
      <dsp:nvSpPr>
        <dsp:cNvPr id="0" name=""/>
        <dsp:cNvSpPr/>
      </dsp:nvSpPr>
      <dsp:spPr>
        <a:xfrm>
          <a:off x="0" y="1070979"/>
          <a:ext cx="7152603" cy="95340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L" sz="2400" b="0" i="0" kern="1200"/>
            <a:t>Técnica de Validación cruzada</a:t>
          </a:r>
        </a:p>
      </dsp:txBody>
      <dsp:txXfrm>
        <a:off x="46541" y="1117520"/>
        <a:ext cx="7059521" cy="860321"/>
      </dsp:txXfrm>
    </dsp:sp>
    <dsp:sp modelId="{213F3D65-AEB6-4535-8D00-05D7002933FD}">
      <dsp:nvSpPr>
        <dsp:cNvPr id="0" name=""/>
        <dsp:cNvSpPr/>
      </dsp:nvSpPr>
      <dsp:spPr>
        <a:xfrm>
          <a:off x="0" y="2095839"/>
          <a:ext cx="7152603" cy="95340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L" sz="2400" kern="1200"/>
            <a:t>Funciones de validación: </a:t>
          </a:r>
          <a:r>
            <a:rPr lang="es-CL" sz="2400" kern="1200" err="1"/>
            <a:t>Accuracy</a:t>
          </a:r>
          <a:r>
            <a:rPr lang="es-CL" sz="2400" kern="1200"/>
            <a:t>, </a:t>
          </a:r>
          <a:r>
            <a:rPr lang="es-CL" sz="2400" kern="1200" err="1"/>
            <a:t>Precision</a:t>
          </a:r>
          <a:r>
            <a:rPr lang="es-CL" sz="2400" kern="1200"/>
            <a:t>, </a:t>
          </a:r>
          <a:r>
            <a:rPr lang="es-CL" sz="2400" kern="1200" err="1"/>
            <a:t>Recall</a:t>
          </a:r>
          <a:r>
            <a:rPr lang="es-CL" sz="2400" kern="1200"/>
            <a:t>, </a:t>
          </a:r>
          <a:r>
            <a:rPr lang="es-CL" sz="2400" kern="1200" err="1"/>
            <a:t>Balanced</a:t>
          </a:r>
          <a:r>
            <a:rPr lang="es-CL" sz="2400" kern="1200"/>
            <a:t> </a:t>
          </a:r>
          <a:r>
            <a:rPr lang="es-CL" sz="2400" kern="1200" err="1"/>
            <a:t>Accuracy</a:t>
          </a:r>
          <a:r>
            <a:rPr lang="es-CL" sz="2400" kern="1200"/>
            <a:t>, curva ROC</a:t>
          </a:r>
        </a:p>
      </dsp:txBody>
      <dsp:txXfrm>
        <a:off x="46541" y="2142380"/>
        <a:ext cx="7059521" cy="860321"/>
      </dsp:txXfrm>
    </dsp:sp>
    <dsp:sp modelId="{5998F7A7-9F31-4FB7-9218-D89F09C9EF93}">
      <dsp:nvSpPr>
        <dsp:cNvPr id="0" name=""/>
        <dsp:cNvSpPr/>
      </dsp:nvSpPr>
      <dsp:spPr>
        <a:xfrm>
          <a:off x="0" y="3116026"/>
          <a:ext cx="7152603" cy="95340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L" sz="2400" kern="1200"/>
            <a:t>Balanceo de datos (SMOTE) y Selección de variables</a:t>
          </a:r>
        </a:p>
      </dsp:txBody>
      <dsp:txXfrm>
        <a:off x="46541" y="3162567"/>
        <a:ext cx="7059521" cy="8603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8AB14-61DA-4AE8-8C1E-EB0FBF6F27F6}">
      <dsp:nvSpPr>
        <dsp:cNvPr id="0" name=""/>
        <dsp:cNvSpPr/>
      </dsp:nvSpPr>
      <dsp:spPr>
        <a:xfrm>
          <a:off x="0" y="44885"/>
          <a:ext cx="7619010" cy="64759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MX" sz="2700" b="1" kern="1200"/>
            <a:t>Enfoque de la investigación</a:t>
          </a:r>
          <a:endParaRPr lang="es-CL" sz="2700" b="1" kern="1200"/>
        </a:p>
      </dsp:txBody>
      <dsp:txXfrm>
        <a:off x="31613" y="76498"/>
        <a:ext cx="7555784" cy="584369"/>
      </dsp:txXfrm>
    </dsp:sp>
    <dsp:sp modelId="{FC5B0B53-8660-45F3-81B1-3DABA3B10938}">
      <dsp:nvSpPr>
        <dsp:cNvPr id="0" name=""/>
        <dsp:cNvSpPr/>
      </dsp:nvSpPr>
      <dsp:spPr>
        <a:xfrm>
          <a:off x="0" y="692480"/>
          <a:ext cx="761901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0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s-MX" sz="2100" kern="1200"/>
            <a:t>Enfoque cuantitativo por medio de observación analítica.</a:t>
          </a:r>
          <a:endParaRPr lang="es-CL" sz="2100" kern="1200"/>
        </a:p>
      </dsp:txBody>
      <dsp:txXfrm>
        <a:off x="0" y="692480"/>
        <a:ext cx="7619010" cy="447120"/>
      </dsp:txXfrm>
    </dsp:sp>
    <dsp:sp modelId="{B29DBCCD-CE1F-4478-87B0-53DD2F38680F}">
      <dsp:nvSpPr>
        <dsp:cNvPr id="0" name=""/>
        <dsp:cNvSpPr/>
      </dsp:nvSpPr>
      <dsp:spPr>
        <a:xfrm>
          <a:off x="0" y="1139600"/>
          <a:ext cx="7619010" cy="64759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MX" sz="2700" b="1" kern="1200"/>
            <a:t>Metodología de análisis de datos</a:t>
          </a:r>
          <a:endParaRPr lang="es-CL" sz="2700" b="1" kern="1200"/>
        </a:p>
      </dsp:txBody>
      <dsp:txXfrm>
        <a:off x="31613" y="1171213"/>
        <a:ext cx="7555784" cy="584369"/>
      </dsp:txXfrm>
    </dsp:sp>
    <dsp:sp modelId="{2922C891-4043-47C2-9B8F-C3B796AB3F82}">
      <dsp:nvSpPr>
        <dsp:cNvPr id="0" name=""/>
        <dsp:cNvSpPr/>
      </dsp:nvSpPr>
      <dsp:spPr>
        <a:xfrm>
          <a:off x="0" y="1787195"/>
          <a:ext cx="761901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0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s-MX" sz="2100" kern="1200"/>
            <a:t>Proceso KDD como guía general adaptándolo a 6 fases.</a:t>
          </a:r>
          <a:endParaRPr lang="es-CL" sz="2100" kern="1200"/>
        </a:p>
      </dsp:txBody>
      <dsp:txXfrm>
        <a:off x="0" y="1787195"/>
        <a:ext cx="7619010" cy="447120"/>
      </dsp:txXfrm>
    </dsp:sp>
    <dsp:sp modelId="{B1405044-C0AC-4CA5-A31F-87047520F172}">
      <dsp:nvSpPr>
        <dsp:cNvPr id="0" name=""/>
        <dsp:cNvSpPr/>
      </dsp:nvSpPr>
      <dsp:spPr>
        <a:xfrm>
          <a:off x="0" y="2234315"/>
          <a:ext cx="7619010" cy="64759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MX" sz="2700" b="1" kern="1200"/>
            <a:t>Obtención de datos</a:t>
          </a:r>
          <a:endParaRPr lang="es-CL" sz="2700" b="1" kern="1200"/>
        </a:p>
      </dsp:txBody>
      <dsp:txXfrm>
        <a:off x="31613" y="2265928"/>
        <a:ext cx="7555784" cy="584369"/>
      </dsp:txXfrm>
    </dsp:sp>
    <dsp:sp modelId="{C86298D5-B898-4FAB-B41E-28E171CB5D1A}">
      <dsp:nvSpPr>
        <dsp:cNvPr id="0" name=""/>
        <dsp:cNvSpPr/>
      </dsp:nvSpPr>
      <dsp:spPr>
        <a:xfrm>
          <a:off x="0" y="2881910"/>
          <a:ext cx="7619010"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0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s-MX" sz="2100" kern="1200"/>
            <a:t>Base de datos UNAB de alumnos de primer año del 2019 en carreras de ingeniería.</a:t>
          </a:r>
          <a:endParaRPr lang="es-CL" sz="2100" kern="1200"/>
        </a:p>
      </dsp:txBody>
      <dsp:txXfrm>
        <a:off x="0" y="2881910"/>
        <a:ext cx="7619010" cy="656707"/>
      </dsp:txXfrm>
    </dsp:sp>
    <dsp:sp modelId="{3A296192-6C93-4CCD-AFE9-B05AA5A9AA56}">
      <dsp:nvSpPr>
        <dsp:cNvPr id="0" name=""/>
        <dsp:cNvSpPr/>
      </dsp:nvSpPr>
      <dsp:spPr>
        <a:xfrm>
          <a:off x="0" y="3538618"/>
          <a:ext cx="7619010" cy="647595"/>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s-MX" sz="2700" b="1" kern="1200"/>
            <a:t>Gestión del proyecto</a:t>
          </a:r>
          <a:endParaRPr lang="es-CL" sz="2700" b="1" kern="1200"/>
        </a:p>
      </dsp:txBody>
      <dsp:txXfrm>
        <a:off x="31613" y="3570231"/>
        <a:ext cx="7555784" cy="584369"/>
      </dsp:txXfrm>
    </dsp:sp>
    <dsp:sp modelId="{7B87BE27-4DD4-4F35-9D3D-132858572F7C}">
      <dsp:nvSpPr>
        <dsp:cNvPr id="0" name=""/>
        <dsp:cNvSpPr/>
      </dsp:nvSpPr>
      <dsp:spPr>
        <a:xfrm>
          <a:off x="0" y="4186213"/>
          <a:ext cx="761901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90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s-MX" sz="2100" kern="1200"/>
            <a:t>Metodología de gestión de proyectos bajo el estándar del PMI.</a:t>
          </a:r>
          <a:endParaRPr lang="es-CL" sz="2100" kern="1200"/>
        </a:p>
      </dsp:txBody>
      <dsp:txXfrm>
        <a:off x="0" y="4186213"/>
        <a:ext cx="7619010"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71865C-CC54-4E89-8355-FAC0A7C1CBCB}" type="datetimeFigureOut">
              <a:rPr lang="es-CL" smtClean="0"/>
              <a:t>25-08-2021</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EE1284-8BC8-48F8-B9D0-61FBEB731786}" type="slidenum">
              <a:rPr lang="es-CL" smtClean="0"/>
              <a:t>‹Nº›</a:t>
            </a:fld>
            <a:endParaRPr lang="es-CL"/>
          </a:p>
        </p:txBody>
      </p:sp>
    </p:spTree>
    <p:extLst>
      <p:ext uri="{BB962C8B-B14F-4D97-AF65-F5344CB8AC3E}">
        <p14:creationId xmlns:p14="http://schemas.microsoft.com/office/powerpoint/2010/main" val="201568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Buenas Tardes, </a:t>
            </a:r>
          </a:p>
          <a:p>
            <a:r>
              <a:rPr lang="es-MX"/>
              <a:t>Nuestra tesis habla sobre la deserción académica, una predicción explicativa aplicando redes bayesianas.</a:t>
            </a:r>
          </a:p>
          <a:p>
            <a:r>
              <a:rPr lang="es-MX"/>
              <a:t>Empecemos.</a:t>
            </a:r>
            <a:endParaRPr lang="es-CL"/>
          </a:p>
        </p:txBody>
      </p:sp>
      <p:sp>
        <p:nvSpPr>
          <p:cNvPr id="4" name="Marcador de número de diapositiva 3"/>
          <p:cNvSpPr>
            <a:spLocks noGrp="1"/>
          </p:cNvSpPr>
          <p:nvPr>
            <p:ph type="sldNum" sz="quarter" idx="5"/>
          </p:nvPr>
        </p:nvSpPr>
        <p:spPr/>
        <p:txBody>
          <a:bodyPr/>
          <a:lstStyle/>
          <a:p>
            <a:fld id="{12EE1284-8BC8-48F8-B9D0-61FBEB731786}" type="slidenum">
              <a:rPr lang="es-CL" smtClean="0"/>
              <a:t>1</a:t>
            </a:fld>
            <a:endParaRPr lang="es-CL"/>
          </a:p>
        </p:txBody>
      </p:sp>
    </p:spTree>
    <p:extLst>
      <p:ext uri="{BB962C8B-B14F-4D97-AF65-F5344CB8AC3E}">
        <p14:creationId xmlns:p14="http://schemas.microsoft.com/office/powerpoint/2010/main" val="688952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PMV</a:t>
            </a:r>
          </a:p>
          <a:p>
            <a:pPr marL="171450" indent="-171450">
              <a:buFontTx/>
              <a:buChar char="-"/>
            </a:pPr>
            <a:r>
              <a:rPr lang="es-MX"/>
              <a:t>Siguiendo el proceso KDD adaptado a 6 pasos</a:t>
            </a:r>
            <a:r>
              <a:rPr lang="es-CL"/>
              <a:t>:</a:t>
            </a:r>
          </a:p>
          <a:p>
            <a:pPr marL="0" indent="0">
              <a:buFontTx/>
              <a:buNone/>
            </a:pPr>
            <a:r>
              <a:rPr lang="es-CL"/>
              <a:t>1) Se revisa tamaño y dimensión, valores nulos, tipo de datos, se eliminan atributos que no aportan información.</a:t>
            </a:r>
          </a:p>
          <a:p>
            <a:pPr marL="0" indent="0">
              <a:buFontTx/>
              <a:buNone/>
            </a:pPr>
            <a:r>
              <a:rPr lang="es-CL"/>
              <a:t>2) Se realiza análisis 1D y 2D, se seleccionan variables relevantes.</a:t>
            </a:r>
          </a:p>
          <a:p>
            <a:pPr marL="0" indent="0">
              <a:buFontTx/>
              <a:buNone/>
            </a:pPr>
            <a:r>
              <a:rPr lang="es-CL"/>
              <a:t>3) Se analizan algoritmos.</a:t>
            </a:r>
          </a:p>
          <a:p>
            <a:pPr marL="0" indent="0">
              <a:buFontTx/>
              <a:buNone/>
            </a:pPr>
            <a:r>
              <a:rPr lang="es-CL"/>
              <a:t>4) Se diseñan y ejecutan algoritmos.</a:t>
            </a:r>
          </a:p>
          <a:p>
            <a:pPr marL="0" indent="0">
              <a:buFontTx/>
              <a:buNone/>
            </a:pPr>
            <a:r>
              <a:rPr lang="es-CL"/>
              <a:t>5) Se analizan los resultados, grafos y métricas.</a:t>
            </a:r>
          </a:p>
          <a:p>
            <a:pPr marL="0" indent="0">
              <a:buFontTx/>
              <a:buNone/>
            </a:pPr>
            <a:r>
              <a:rPr lang="es-CL"/>
              <a:t>6) A partir del análisis anterior se emiten conclusiones.</a:t>
            </a:r>
            <a:endParaRPr lang="es-MX"/>
          </a:p>
        </p:txBody>
      </p:sp>
      <p:sp>
        <p:nvSpPr>
          <p:cNvPr id="4" name="Marcador de número de diapositiva 3"/>
          <p:cNvSpPr>
            <a:spLocks noGrp="1"/>
          </p:cNvSpPr>
          <p:nvPr>
            <p:ph type="sldNum" sz="quarter" idx="5"/>
          </p:nvPr>
        </p:nvSpPr>
        <p:spPr/>
        <p:txBody>
          <a:bodyPr/>
          <a:lstStyle/>
          <a:p>
            <a:fld id="{12EE1284-8BC8-48F8-B9D0-61FBEB731786}" type="slidenum">
              <a:rPr lang="es-CL" smtClean="0"/>
              <a:t>10</a:t>
            </a:fld>
            <a:endParaRPr lang="es-CL"/>
          </a:p>
        </p:txBody>
      </p:sp>
    </p:spTree>
    <p:extLst>
      <p:ext uri="{BB962C8B-B14F-4D97-AF65-F5344CB8AC3E}">
        <p14:creationId xmlns:p14="http://schemas.microsoft.com/office/powerpoint/2010/main" val="3599538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PMV</a:t>
            </a:r>
          </a:p>
          <a:p>
            <a:pPr lvl="0"/>
            <a:r>
              <a:rPr lang="es-MX" dirty="0"/>
              <a:t>Variables relevantes</a:t>
            </a:r>
            <a:endParaRPr lang="es-CL" dirty="0"/>
          </a:p>
          <a:p>
            <a:pPr lvl="1"/>
            <a:r>
              <a:rPr lang="es-MX" i="1" dirty="0" err="1"/>
              <a:t>game_score</a:t>
            </a:r>
            <a:r>
              <a:rPr lang="es-MX" i="1" dirty="0"/>
              <a:t>: </a:t>
            </a:r>
            <a:r>
              <a:rPr lang="es-MX" i="0" dirty="0"/>
              <a:t>R</a:t>
            </a:r>
            <a:r>
              <a:rPr lang="es-MX" dirty="0"/>
              <a:t>esume el desempeño del estudiante.</a:t>
            </a:r>
            <a:endParaRPr lang="es-CL" dirty="0"/>
          </a:p>
          <a:p>
            <a:pPr lvl="1"/>
            <a:r>
              <a:rPr lang="es-MX" i="1" dirty="0"/>
              <a:t>Estado: C</a:t>
            </a:r>
            <a:r>
              <a:rPr lang="es-MX" dirty="0"/>
              <a:t>orresponde a la clase que indica la situación final del estudiante.</a:t>
            </a:r>
            <a:endParaRPr lang="es-CL" dirty="0"/>
          </a:p>
          <a:p>
            <a:endParaRPr lang="es-MX" dirty="0"/>
          </a:p>
          <a:p>
            <a:endParaRPr lang="es-MX" dirty="0"/>
          </a:p>
          <a:p>
            <a:r>
              <a:rPr lang="es-MX" dirty="0"/>
              <a:t>Análisis de datos 1D: </a:t>
            </a:r>
          </a:p>
          <a:p>
            <a:pPr marL="171450" indent="-171450">
              <a:buFont typeface="Arial" panose="020B0604020202020204" pitchFamily="34" charset="0"/>
              <a:buChar char="•"/>
            </a:pPr>
            <a:r>
              <a:rPr lang="es-MX" dirty="0"/>
              <a:t>32 atributos redundantes en formato alfanumérico no correspondiente a categorías que no aportan información al modelo: </a:t>
            </a:r>
            <a:r>
              <a:rPr lang="es-CL" sz="18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  (</a:t>
            </a:r>
            <a:r>
              <a:rPr lang="es-CL" sz="1800" dirty="0" err="1">
                <a:solidFill>
                  <a:srgbClr val="FFFFFF"/>
                </a:solidFill>
                <a:effectLst/>
                <a:latin typeface="Arial" panose="020B0604020202020204" pitchFamily="34" charset="0"/>
                <a:ea typeface="Times New Roman" panose="02020603050405020304" pitchFamily="18" charset="0"/>
                <a:cs typeface="Arial" panose="020B0604020202020204" pitchFamily="34" charset="0"/>
              </a:rPr>
              <a:t>rut</a:t>
            </a:r>
            <a:r>
              <a:rPr lang="es-CL" sz="18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 </a:t>
            </a:r>
            <a:r>
              <a:rPr lang="es-CL"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usuario, </a:t>
            </a:r>
            <a:r>
              <a:rPr lang="es-CL" sz="1800" dirty="0">
                <a:effectLst/>
                <a:latin typeface="Arial" panose="020B0604020202020204" pitchFamily="34" charset="0"/>
                <a:ea typeface="Times New Roman" panose="02020603050405020304" pitchFamily="18" charset="0"/>
                <a:cs typeface="Arial" panose="020B0604020202020204" pitchFamily="34" charset="0"/>
              </a:rPr>
              <a:t>correo, </a:t>
            </a:r>
            <a:r>
              <a:rPr lang="es-CL"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nombre, </a:t>
            </a:r>
            <a:r>
              <a:rPr lang="es-CL" sz="1800" dirty="0">
                <a:effectLst/>
                <a:latin typeface="Arial" panose="020B0604020202020204" pitchFamily="34" charset="0"/>
                <a:ea typeface="Times New Roman" panose="02020603050405020304" pitchFamily="18" charset="0"/>
                <a:cs typeface="Arial" panose="020B0604020202020204" pitchFamily="34" charset="0"/>
              </a:rPr>
              <a:t>profesor, </a:t>
            </a:r>
            <a:r>
              <a:rPr lang="es-CL"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i1, f1, s1, i2, f2, s2, i3, f3, s3, i4, f4, s4, i5, f5, s5, i6, f6, s6, sol1, sol2, sol3, sol4, tarea1, tarea2, controles, </a:t>
            </a:r>
            <a:r>
              <a:rPr lang="es-CL"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np</a:t>
            </a:r>
            <a:r>
              <a:rPr lang="es-CL"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examen).</a:t>
            </a:r>
          </a:p>
          <a:p>
            <a:pPr marL="171450" indent="-171450">
              <a:buFont typeface="Arial" panose="020B0604020202020204" pitchFamily="34" charset="0"/>
              <a:buChar char="•"/>
            </a:pPr>
            <a:r>
              <a:rPr lang="es-CL" sz="1800" dirty="0">
                <a:effectLst/>
                <a:latin typeface="Arial" panose="020B0604020202020204" pitchFamily="34" charset="0"/>
                <a:ea typeface="Calibri" panose="020F0502020204030204" pitchFamily="34" charset="0"/>
                <a:cs typeface="Arial" panose="020B0604020202020204" pitchFamily="34" charset="0"/>
              </a:rPr>
              <a:t>48 atributos útiles: (</a:t>
            </a:r>
            <a:r>
              <a:rPr lang="es-CL"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t1, r1, p1, l1, t2, r2, p2, l2, t3, r3, p3, l3, t4, r4, p4, l4, t5, r5, p5, l5, t6, r6, p6, l6, op1, op2, op3, op4, op5, op6, sv1, sv2, sv3, sv4, sv5, sv6, </a:t>
            </a:r>
            <a:r>
              <a:rPr lang="es-CL"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lt</a:t>
            </a:r>
            <a:r>
              <a:rPr lang="es-CL"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s-CL"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tt</a:t>
            </a:r>
            <a:r>
              <a:rPr lang="es-CL"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pt, </a:t>
            </a:r>
            <a:r>
              <a:rPr lang="es-CL" sz="18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game_score</a:t>
            </a:r>
            <a:r>
              <a:rPr lang="es-CL"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programa, final, estado).</a:t>
            </a:r>
          </a:p>
          <a:p>
            <a:pPr marL="171450" indent="-171450">
              <a:buFont typeface="Arial" panose="020B0604020202020204" pitchFamily="34" charset="0"/>
              <a:buChar char="•"/>
            </a:pPr>
            <a:r>
              <a:rPr lang="es-CL"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Variables relevantes: </a:t>
            </a:r>
            <a:r>
              <a:rPr lang="es-CL" sz="18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game_score</a:t>
            </a:r>
            <a:r>
              <a:rPr lang="es-CL"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que resume el desempeño del estudiante de los 6 niveles de evaluación</a:t>
            </a:r>
          </a:p>
          <a:p>
            <a:pPr marL="171450" indent="-171450">
              <a:buFont typeface="Arial" panose="020B0604020202020204" pitchFamily="34" charset="0"/>
              <a:buChar char="•"/>
            </a:pPr>
            <a:r>
              <a:rPr lang="es-CL"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Análisis descriptivo: </a:t>
            </a:r>
          </a:p>
          <a:p>
            <a:pPr marL="628650" lvl="1" indent="-171450">
              <a:buFont typeface="Arial" panose="020B0604020202020204" pitchFamily="34" charset="0"/>
              <a:buChar char="•"/>
            </a:pPr>
            <a:r>
              <a:rPr lang="es-CL"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primeros 6 niveles poseen una alta dispersión y valores alejados del promedio</a:t>
            </a:r>
          </a:p>
          <a:p>
            <a:pPr marL="628650" lvl="1" indent="-171450">
              <a:buFont typeface="Arial" panose="020B0604020202020204" pitchFamily="34" charset="0"/>
              <a:buChar char="•"/>
            </a:pPr>
            <a:r>
              <a:rPr lang="es-CL"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Variables optima 1 y 2 muestran tendencia de los estudiantes a encontrar solución optima en los niveles 1 y 2.  Sin embargo, niveles 3, 4 y 5 predomina el hecho de no haber encontrado la solución optima.</a:t>
            </a:r>
          </a:p>
          <a:p>
            <a:pPr marL="628650" lvl="1" indent="-171450">
              <a:buFont typeface="Arial" panose="020B0604020202020204" pitchFamily="34" charset="0"/>
              <a:buChar char="•"/>
            </a:pPr>
            <a:r>
              <a:rPr lang="es-CL"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En los niveles 1, 2, 4, 5 y 6 hay tendencia de haber utilizado mas instrucciones que las permitidas en la construcción de la solución, mientras que en el nivel 3 la tendencia es contraria esto se puede ver reflejado en las tablas de contingencia.</a:t>
            </a:r>
          </a:p>
          <a:p>
            <a:pPr marL="628650" lvl="1" indent="-171450">
              <a:buFont typeface="Arial" panose="020B0604020202020204" pitchFamily="34" charset="0"/>
              <a:buChar char="•"/>
            </a:pPr>
            <a:r>
              <a:rPr lang="es-CL"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Notas de las solemnes son altas en comparación a las notas de las tareas.</a:t>
            </a:r>
          </a:p>
          <a:p>
            <a:endParaRPr lang="es-CL" dirty="0"/>
          </a:p>
        </p:txBody>
      </p:sp>
      <p:sp>
        <p:nvSpPr>
          <p:cNvPr id="4" name="Marcador de número de diapositiva 3"/>
          <p:cNvSpPr>
            <a:spLocks noGrp="1"/>
          </p:cNvSpPr>
          <p:nvPr>
            <p:ph type="sldNum" sz="quarter" idx="5"/>
          </p:nvPr>
        </p:nvSpPr>
        <p:spPr/>
        <p:txBody>
          <a:bodyPr/>
          <a:lstStyle/>
          <a:p>
            <a:fld id="{12EE1284-8BC8-48F8-B9D0-61FBEB731786}" type="slidenum">
              <a:rPr lang="es-CL" smtClean="0"/>
              <a:t>11</a:t>
            </a:fld>
            <a:endParaRPr lang="es-CL"/>
          </a:p>
        </p:txBody>
      </p:sp>
    </p:spTree>
    <p:extLst>
      <p:ext uri="{BB962C8B-B14F-4D97-AF65-F5344CB8AC3E}">
        <p14:creationId xmlns:p14="http://schemas.microsoft.com/office/powerpoint/2010/main" val="264364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PMV</a:t>
            </a:r>
          </a:p>
          <a:p>
            <a:r>
              <a:rPr lang="es-CL"/>
              <a:t>- Problema de clasificación, variable “estado” es la clase.</a:t>
            </a:r>
          </a:p>
        </p:txBody>
      </p:sp>
      <p:sp>
        <p:nvSpPr>
          <p:cNvPr id="4" name="Marcador de número de diapositiva 3"/>
          <p:cNvSpPr>
            <a:spLocks noGrp="1"/>
          </p:cNvSpPr>
          <p:nvPr>
            <p:ph type="sldNum" sz="quarter" idx="5"/>
          </p:nvPr>
        </p:nvSpPr>
        <p:spPr/>
        <p:txBody>
          <a:bodyPr/>
          <a:lstStyle/>
          <a:p>
            <a:fld id="{12EE1284-8BC8-48F8-B9D0-61FBEB731786}" type="slidenum">
              <a:rPr lang="es-CL" smtClean="0"/>
              <a:t>12</a:t>
            </a:fld>
            <a:endParaRPr lang="es-CL"/>
          </a:p>
        </p:txBody>
      </p:sp>
    </p:spTree>
    <p:extLst>
      <p:ext uri="{BB962C8B-B14F-4D97-AF65-F5344CB8AC3E}">
        <p14:creationId xmlns:p14="http://schemas.microsoft.com/office/powerpoint/2010/main" val="3104450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PMV</a:t>
            </a:r>
          </a:p>
          <a:p>
            <a:pPr marL="0" marR="0" lvl="0" indent="0" algn="l" defTabSz="914400" rtl="0" eaLnBrk="1" fontAlgn="auto" latinLnBrk="0" hangingPunct="1">
              <a:lnSpc>
                <a:spcPct val="100000"/>
              </a:lnSpc>
              <a:spcBef>
                <a:spcPts val="0"/>
              </a:spcBef>
              <a:spcAft>
                <a:spcPts val="0"/>
              </a:spcAft>
              <a:buClrTx/>
              <a:buSzTx/>
              <a:buFontTx/>
              <a:buNone/>
              <a:tabLst/>
              <a:defRPr/>
            </a:pPr>
            <a:r>
              <a:rPr lang="es-MX"/>
              <a:t>10 variables cuantitativas representativas o correlacionadas</a:t>
            </a:r>
            <a:r>
              <a:rPr lang="es-CL" sz="1200">
                <a:solidFill>
                  <a:srgbClr val="000000"/>
                </a:solidFill>
                <a:effectLst/>
                <a:latin typeface="Arial" panose="020B0604020202020204" pitchFamily="34" charset="0"/>
                <a:cs typeface="Arial" panose="020B0604020202020204" pitchFamily="34" charset="0"/>
              </a:rPr>
              <a:t>: (</a:t>
            </a:r>
            <a:r>
              <a:rPr lang="es-CL" sz="1200" err="1">
                <a:solidFill>
                  <a:srgbClr val="000000"/>
                </a:solidFill>
                <a:effectLst/>
                <a:latin typeface="Arial" panose="020B0604020202020204" pitchFamily="34" charset="0"/>
                <a:cs typeface="Arial" panose="020B0604020202020204" pitchFamily="34" charset="0"/>
              </a:rPr>
              <a:t>lt</a:t>
            </a:r>
            <a:r>
              <a:rPr lang="es-CL" sz="1200">
                <a:solidFill>
                  <a:srgbClr val="000000"/>
                </a:solidFill>
                <a:effectLst/>
                <a:latin typeface="Arial" panose="020B0604020202020204" pitchFamily="34" charset="0"/>
                <a:cs typeface="Arial" panose="020B0604020202020204" pitchFamily="34" charset="0"/>
              </a:rPr>
              <a:t>, </a:t>
            </a:r>
            <a:r>
              <a:rPr lang="es-CL" sz="1200" err="1">
                <a:solidFill>
                  <a:srgbClr val="000000"/>
                </a:solidFill>
                <a:effectLst/>
                <a:latin typeface="Arial" panose="020B0604020202020204" pitchFamily="34" charset="0"/>
                <a:cs typeface="Arial" panose="020B0604020202020204" pitchFamily="34" charset="0"/>
              </a:rPr>
              <a:t>tt</a:t>
            </a:r>
            <a:r>
              <a:rPr lang="es-CL" sz="1200">
                <a:solidFill>
                  <a:srgbClr val="000000"/>
                </a:solidFill>
                <a:effectLst/>
                <a:latin typeface="Arial" panose="020B0604020202020204" pitchFamily="34" charset="0"/>
                <a:cs typeface="Arial" panose="020B0604020202020204" pitchFamily="34" charset="0"/>
              </a:rPr>
              <a:t>, pt, </a:t>
            </a:r>
            <a:r>
              <a:rPr lang="es-CL" sz="1200" err="1">
                <a:solidFill>
                  <a:srgbClr val="000000"/>
                </a:solidFill>
                <a:effectLst/>
                <a:latin typeface="Arial" panose="020B0604020202020204" pitchFamily="34" charset="0"/>
                <a:cs typeface="Arial" panose="020B0604020202020204" pitchFamily="34" charset="0"/>
              </a:rPr>
              <a:t>game_score</a:t>
            </a:r>
            <a:r>
              <a:rPr lang="es-CL" sz="1200">
                <a:solidFill>
                  <a:srgbClr val="000000"/>
                </a:solidFill>
                <a:effectLst/>
                <a:latin typeface="Arial" panose="020B0604020202020204" pitchFamily="34" charset="0"/>
                <a:cs typeface="Arial" panose="020B0604020202020204" pitchFamily="34" charset="0"/>
              </a:rPr>
              <a:t>, score, </a:t>
            </a:r>
            <a:r>
              <a:rPr lang="es-CL" sz="1200" err="1">
                <a:solidFill>
                  <a:srgbClr val="000000"/>
                </a:solidFill>
                <a:effectLst/>
                <a:latin typeface="Arial" panose="020B0604020202020204" pitchFamily="34" charset="0"/>
                <a:cs typeface="Arial" panose="020B0604020202020204" pitchFamily="34" charset="0"/>
              </a:rPr>
              <a:t>score_a</a:t>
            </a:r>
            <a:r>
              <a:rPr lang="es-CL" sz="1200">
                <a:solidFill>
                  <a:srgbClr val="000000"/>
                </a:solidFill>
                <a:effectLst/>
                <a:latin typeface="Arial" panose="020B0604020202020204" pitchFamily="34" charset="0"/>
                <a:cs typeface="Arial" panose="020B0604020202020204" pitchFamily="34" charset="0"/>
              </a:rPr>
              <a:t>, </a:t>
            </a:r>
            <a:r>
              <a:rPr lang="es-CL" sz="1200" err="1">
                <a:solidFill>
                  <a:srgbClr val="000000"/>
                </a:solidFill>
                <a:effectLst/>
                <a:latin typeface="Arial" panose="020B0604020202020204" pitchFamily="34" charset="0"/>
                <a:cs typeface="Arial" panose="020B0604020202020204" pitchFamily="34" charset="0"/>
              </a:rPr>
              <a:t>score_p</a:t>
            </a:r>
            <a:r>
              <a:rPr lang="es-CL" sz="1200">
                <a:solidFill>
                  <a:srgbClr val="000000"/>
                </a:solidFill>
                <a:effectLst/>
                <a:latin typeface="Arial" panose="020B0604020202020204" pitchFamily="34" charset="0"/>
                <a:cs typeface="Arial" panose="020B0604020202020204" pitchFamily="34" charset="0"/>
              </a:rPr>
              <a:t>, </a:t>
            </a:r>
            <a:r>
              <a:rPr lang="es-CL" sz="1200" err="1">
                <a:solidFill>
                  <a:srgbClr val="000000"/>
                </a:solidFill>
                <a:effectLst/>
                <a:latin typeface="Arial" panose="020B0604020202020204" pitchFamily="34" charset="0"/>
                <a:cs typeface="Arial" panose="020B0604020202020204" pitchFamily="34" charset="0"/>
              </a:rPr>
              <a:t>score_d</a:t>
            </a:r>
            <a:r>
              <a:rPr lang="es-CL" sz="1200">
                <a:solidFill>
                  <a:srgbClr val="000000"/>
                </a:solidFill>
                <a:effectLst/>
                <a:latin typeface="Arial" panose="020B0604020202020204" pitchFamily="34" charset="0"/>
                <a:cs typeface="Arial" panose="020B0604020202020204" pitchFamily="34" charset="0"/>
              </a:rPr>
              <a:t>, </a:t>
            </a:r>
            <a:r>
              <a:rPr lang="es-CL" sz="1200" err="1">
                <a:solidFill>
                  <a:srgbClr val="000000"/>
                </a:solidFill>
                <a:effectLst/>
                <a:latin typeface="Arial" panose="020B0604020202020204" pitchFamily="34" charset="0"/>
                <a:cs typeface="Arial" panose="020B0604020202020204" pitchFamily="34" charset="0"/>
              </a:rPr>
              <a:t>score_s</a:t>
            </a:r>
            <a:r>
              <a:rPr lang="es-CL" sz="1200">
                <a:solidFill>
                  <a:srgbClr val="000000"/>
                </a:solidFill>
                <a:effectLst/>
                <a:latin typeface="Arial" panose="020B0604020202020204" pitchFamily="34" charset="0"/>
                <a:cs typeface="Arial" panose="020B0604020202020204" pitchFamily="34" charset="0"/>
              </a:rPr>
              <a:t>, final)</a:t>
            </a:r>
          </a:p>
          <a:p>
            <a:r>
              <a:rPr lang="es-MX"/>
              <a:t>Gráfico de dispersión: </a:t>
            </a:r>
          </a:p>
          <a:p>
            <a:pPr marL="171450" indent="-171450">
              <a:buFont typeface="Arial" panose="020B0604020202020204" pitchFamily="34" charset="0"/>
              <a:buChar char="•"/>
            </a:pPr>
            <a:r>
              <a:rPr lang="es-MX"/>
              <a:t>(verde) Se detecto una correlación positiva entre las variables:</a:t>
            </a:r>
          </a:p>
          <a:p>
            <a:pPr marL="628650" lvl="1" indent="-171450">
              <a:buFont typeface="Arial" panose="020B0604020202020204" pitchFamily="34" charset="0"/>
              <a:buChar char="•"/>
            </a:pPr>
            <a:r>
              <a:rPr lang="es-MX" sz="1800">
                <a:effectLst/>
                <a:latin typeface="Arial" panose="020B0604020202020204" pitchFamily="34" charset="0"/>
                <a:ea typeface="Calibri" panose="020F0502020204030204" pitchFamily="34" charset="0"/>
              </a:rPr>
              <a:t>“</a:t>
            </a:r>
            <a:r>
              <a:rPr lang="es-MX" sz="1800" err="1">
                <a:effectLst/>
                <a:latin typeface="Arial" panose="020B0604020202020204" pitchFamily="34" charset="0"/>
                <a:ea typeface="Calibri" panose="020F0502020204030204" pitchFamily="34" charset="0"/>
              </a:rPr>
              <a:t>lt</a:t>
            </a:r>
            <a:r>
              <a:rPr lang="es-MX" sz="1800">
                <a:effectLst/>
                <a:latin typeface="Arial" panose="020B0604020202020204" pitchFamily="34" charset="0"/>
                <a:ea typeface="Calibri" panose="020F0502020204030204" pitchFamily="34" charset="0"/>
              </a:rPr>
              <a:t>” y “</a:t>
            </a:r>
            <a:r>
              <a:rPr lang="es-MX" sz="1800" err="1">
                <a:effectLst/>
                <a:latin typeface="Arial" panose="020B0604020202020204" pitchFamily="34" charset="0"/>
                <a:ea typeface="Calibri" panose="020F0502020204030204" pitchFamily="34" charset="0"/>
              </a:rPr>
              <a:t>game_score</a:t>
            </a:r>
            <a:r>
              <a:rPr lang="es-MX" sz="1800">
                <a:effectLst/>
                <a:latin typeface="Arial" panose="020B0604020202020204" pitchFamily="34" charset="0"/>
                <a:ea typeface="Calibri" panose="020F0502020204030204" pitchFamily="34" charset="0"/>
              </a:rPr>
              <a:t>”</a:t>
            </a:r>
          </a:p>
          <a:p>
            <a:pPr marL="628650" lvl="1" indent="-171450">
              <a:buFont typeface="Arial" panose="020B0604020202020204" pitchFamily="34" charset="0"/>
              <a:buChar char="•"/>
            </a:pPr>
            <a:r>
              <a:rPr lang="es-MX" sz="1800">
                <a:effectLst/>
                <a:latin typeface="Arial" panose="020B0604020202020204" pitchFamily="34" charset="0"/>
                <a:ea typeface="Calibri" panose="020F0502020204030204" pitchFamily="34" charset="0"/>
              </a:rPr>
              <a:t>“</a:t>
            </a:r>
            <a:r>
              <a:rPr lang="es-MX" sz="1800" err="1">
                <a:effectLst/>
                <a:latin typeface="Arial" panose="020B0604020202020204" pitchFamily="34" charset="0"/>
                <a:ea typeface="Calibri" panose="020F0502020204030204" pitchFamily="34" charset="0"/>
              </a:rPr>
              <a:t>tt</a:t>
            </a:r>
            <a:r>
              <a:rPr lang="es-MX" sz="1800">
                <a:effectLst/>
                <a:latin typeface="Arial" panose="020B0604020202020204" pitchFamily="34" charset="0"/>
                <a:ea typeface="Calibri" panose="020F0502020204030204" pitchFamily="34" charset="0"/>
              </a:rPr>
              <a:t>” y “</a:t>
            </a:r>
            <a:r>
              <a:rPr lang="es-MX" sz="1800" err="1">
                <a:effectLst/>
                <a:latin typeface="Arial" panose="020B0604020202020204" pitchFamily="34" charset="0"/>
                <a:ea typeface="Calibri" panose="020F0502020204030204" pitchFamily="34" charset="0"/>
              </a:rPr>
              <a:t>game_score</a:t>
            </a:r>
            <a:r>
              <a:rPr lang="es-MX" sz="1800">
                <a:effectLst/>
                <a:latin typeface="Arial" panose="020B0604020202020204" pitchFamily="34" charset="0"/>
                <a:ea typeface="Calibri" panose="020F0502020204030204" pitchFamily="34" charset="0"/>
              </a:rPr>
              <a:t>”</a:t>
            </a:r>
          </a:p>
          <a:p>
            <a:pPr marL="628650" lvl="1" indent="-171450">
              <a:buFont typeface="Arial" panose="020B0604020202020204" pitchFamily="34" charset="0"/>
              <a:buChar char="•"/>
            </a:pPr>
            <a:r>
              <a:rPr lang="es-MX" sz="1800">
                <a:effectLst/>
                <a:latin typeface="Arial" panose="020B0604020202020204" pitchFamily="34" charset="0"/>
                <a:ea typeface="Calibri" panose="020F0502020204030204" pitchFamily="34" charset="0"/>
              </a:rPr>
              <a:t>“pt” y “</a:t>
            </a:r>
            <a:r>
              <a:rPr lang="es-MX" sz="1800" err="1">
                <a:effectLst/>
                <a:latin typeface="Arial" panose="020B0604020202020204" pitchFamily="34" charset="0"/>
                <a:ea typeface="Calibri" panose="020F0502020204030204" pitchFamily="34" charset="0"/>
              </a:rPr>
              <a:t>game_score</a:t>
            </a:r>
            <a:r>
              <a:rPr lang="es-MX" sz="1800">
                <a:effectLst/>
                <a:latin typeface="Arial" panose="020B0604020202020204" pitchFamily="34" charset="0"/>
                <a:ea typeface="Calibri" panose="020F0502020204030204" pitchFamily="34" charset="0"/>
              </a:rPr>
              <a:t>”, siendo las dos primeras bajas y la tercera mayor respecto a las anteriores</a:t>
            </a:r>
          </a:p>
          <a:p>
            <a:pPr marL="171450" lvl="0" indent="-171450">
              <a:buFont typeface="Arial" panose="020B0604020202020204" pitchFamily="34" charset="0"/>
              <a:buChar char="•"/>
            </a:pPr>
            <a:r>
              <a:rPr lang="es-MX" sz="1800">
                <a:effectLst/>
                <a:latin typeface="Arial" panose="020B0604020202020204" pitchFamily="34" charset="0"/>
                <a:ea typeface="Calibri" panose="020F0502020204030204" pitchFamily="34" charset="0"/>
              </a:rPr>
              <a:t>(rojo) No parece haber correlación entre “</a:t>
            </a:r>
            <a:r>
              <a:rPr lang="es-MX" sz="1800" err="1">
                <a:effectLst/>
                <a:latin typeface="Arial" panose="020B0604020202020204" pitchFamily="34" charset="0"/>
                <a:ea typeface="Calibri" panose="020F0502020204030204" pitchFamily="34" charset="0"/>
              </a:rPr>
              <a:t>lt</a:t>
            </a:r>
            <a:r>
              <a:rPr lang="es-MX" sz="1800">
                <a:effectLst/>
                <a:latin typeface="Arial" panose="020B0604020202020204" pitchFamily="34" charset="0"/>
                <a:ea typeface="Calibri" panose="020F0502020204030204" pitchFamily="34" charset="0"/>
              </a:rPr>
              <a:t>”, “</a:t>
            </a:r>
            <a:r>
              <a:rPr lang="es-MX" sz="1800" err="1">
                <a:effectLst/>
                <a:latin typeface="Arial" panose="020B0604020202020204" pitchFamily="34" charset="0"/>
                <a:ea typeface="Calibri" panose="020F0502020204030204" pitchFamily="34" charset="0"/>
              </a:rPr>
              <a:t>tt</a:t>
            </a:r>
            <a:r>
              <a:rPr lang="es-MX" sz="1800">
                <a:effectLst/>
                <a:latin typeface="Arial" panose="020B0604020202020204" pitchFamily="34" charset="0"/>
                <a:ea typeface="Calibri" panose="020F0502020204030204" pitchFamily="34" charset="0"/>
              </a:rPr>
              <a:t>” y “pt”. </a:t>
            </a:r>
          </a:p>
          <a:p>
            <a:pPr marL="628650" lvl="1" indent="-171450">
              <a:buFont typeface="Arial" panose="020B0604020202020204" pitchFamily="34" charset="0"/>
              <a:buChar char="•"/>
            </a:pPr>
            <a:r>
              <a:rPr lang="es-MX" sz="1800">
                <a:effectLst/>
                <a:latin typeface="Arial" panose="020B0604020202020204" pitchFamily="34" charset="0"/>
                <a:ea typeface="Calibri" panose="020F0502020204030204" pitchFamily="34" charset="0"/>
              </a:rPr>
              <a:t>Esto quiere decir que, respecto al juego diagnóstico el largo total de las soluciones, el tiempo total invertido y la cantidad total de pruebas individualmente tienden a aumentar cuando el puntaje total aumenta, pero entre ellas esta tendencia no existe.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800">
                <a:effectLst/>
                <a:latin typeface="Arial" panose="020B0604020202020204" pitchFamily="34" charset="0"/>
                <a:ea typeface="Calibri" panose="020F0502020204030204" pitchFamily="34" charset="0"/>
                <a:cs typeface="Arial" panose="020B0604020202020204" pitchFamily="34" charset="0"/>
              </a:rPr>
              <a:t>(amarillo) Correlación positiva entre las variables “score” con respecto a “</a:t>
            </a:r>
            <a:r>
              <a:rPr lang="es-MX" sz="1800" err="1">
                <a:effectLst/>
                <a:latin typeface="Arial" panose="020B0604020202020204" pitchFamily="34" charset="0"/>
                <a:ea typeface="Calibri" panose="020F0502020204030204" pitchFamily="34" charset="0"/>
                <a:cs typeface="Arial" panose="020B0604020202020204" pitchFamily="34" charset="0"/>
              </a:rPr>
              <a:t>score_a</a:t>
            </a:r>
            <a:r>
              <a:rPr lang="es-MX" sz="1800">
                <a:effectLst/>
                <a:latin typeface="Arial" panose="020B0604020202020204" pitchFamily="34" charset="0"/>
                <a:ea typeface="Calibri" panose="020F0502020204030204" pitchFamily="34" charset="0"/>
                <a:cs typeface="Arial" panose="020B0604020202020204" pitchFamily="34" charset="0"/>
              </a:rPr>
              <a:t>”, “</a:t>
            </a:r>
            <a:r>
              <a:rPr lang="es-MX" sz="1800" err="1">
                <a:effectLst/>
                <a:latin typeface="Arial" panose="020B0604020202020204" pitchFamily="34" charset="0"/>
                <a:ea typeface="Calibri" panose="020F0502020204030204" pitchFamily="34" charset="0"/>
                <a:cs typeface="Arial" panose="020B0604020202020204" pitchFamily="34" charset="0"/>
              </a:rPr>
              <a:t>score_p</a:t>
            </a:r>
            <a:r>
              <a:rPr lang="es-MX" sz="1800">
                <a:effectLst/>
                <a:latin typeface="Arial" panose="020B0604020202020204" pitchFamily="34" charset="0"/>
                <a:ea typeface="Calibri" panose="020F0502020204030204" pitchFamily="34" charset="0"/>
                <a:cs typeface="Arial" panose="020B0604020202020204" pitchFamily="34" charset="0"/>
              </a:rPr>
              <a:t>”, “</a:t>
            </a:r>
            <a:r>
              <a:rPr lang="es-MX" sz="1800" err="1">
                <a:effectLst/>
                <a:latin typeface="Arial" panose="020B0604020202020204" pitchFamily="34" charset="0"/>
                <a:ea typeface="Calibri" panose="020F0502020204030204" pitchFamily="34" charset="0"/>
                <a:cs typeface="Arial" panose="020B0604020202020204" pitchFamily="34" charset="0"/>
              </a:rPr>
              <a:t>score_d</a:t>
            </a:r>
            <a:r>
              <a:rPr lang="es-MX" sz="1800">
                <a:effectLst/>
                <a:latin typeface="Arial" panose="020B0604020202020204" pitchFamily="34" charset="0"/>
                <a:ea typeface="Calibri" panose="020F0502020204030204" pitchFamily="34" charset="0"/>
                <a:cs typeface="Arial" panose="020B0604020202020204" pitchFamily="34" charset="0"/>
              </a:rPr>
              <a:t>”, “</a:t>
            </a:r>
            <a:r>
              <a:rPr lang="es-MX" sz="1800" err="1">
                <a:effectLst/>
                <a:latin typeface="Arial" panose="020B0604020202020204" pitchFamily="34" charset="0"/>
                <a:ea typeface="Calibri" panose="020F0502020204030204" pitchFamily="34" charset="0"/>
                <a:cs typeface="Arial" panose="020B0604020202020204" pitchFamily="34" charset="0"/>
              </a:rPr>
              <a:t>score_s</a:t>
            </a:r>
            <a:r>
              <a:rPr lang="es-MX" sz="1800">
                <a:effectLst/>
                <a:latin typeface="Arial" panose="020B0604020202020204" pitchFamily="34" charset="0"/>
                <a:ea typeface="Calibri" panose="020F0502020204030204" pitchFamily="34" charset="0"/>
                <a:cs typeface="Arial" panose="020B0604020202020204" pitchFamily="34" charset="0"/>
              </a:rPr>
              <a:t>”</a:t>
            </a:r>
            <a:endParaRPr lang="es-CL" sz="1800">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13</a:t>
            </a:fld>
            <a:endParaRPr lang="es-CL"/>
          </a:p>
        </p:txBody>
      </p:sp>
    </p:spTree>
    <p:extLst>
      <p:ext uri="{BB962C8B-B14F-4D97-AF65-F5344CB8AC3E}">
        <p14:creationId xmlns:p14="http://schemas.microsoft.com/office/powerpoint/2010/main" val="2336925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PMV:</a:t>
            </a:r>
          </a:p>
          <a:p>
            <a:endParaRPr lang="es-MX"/>
          </a:p>
          <a:p>
            <a:r>
              <a:rPr lang="es-MX"/>
              <a:t>- Las tablas de contingencia muestran la asociación de las variables OP y SV.</a:t>
            </a:r>
          </a:p>
          <a:p>
            <a:pPr marL="171450" lvl="0" indent="-171450">
              <a:buFont typeface="Arial" panose="020B0604020202020204" pitchFamily="34" charset="0"/>
              <a:buChar cha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Nivel 1: En un 55,67% de los casos se encontró una solución óptima pero usando más de las instrucciones permitidas y un 2,14% no encontró solución óptima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Nivel 2: En un 69,84% de los casos se encontró una solución óptima pero usando más de las instrucciones permitidas y un 5,78% no encontró solución óptima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Nivel 3: En un 39,83% de los casos se encontró una solución óptima pero usando más de las instrucciones permitidas y un 60,17% no encontró solución óptima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Nivel 4: En un 47,32% de los casos se encontró una solución óptima pero usando más de las instrucciones permitidas y un 23,98% no encontró solución óptima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Nivel 5: En un 41,11% de los casos se encontró una solución óptima pero usando más de las instrucciones permitidas y un 12,63% no encontró solución óptima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Nivel 6: En un 47,97% de los casos se encontró una solución óptima pero usando más de las instrucciones permitidas y un 20,34% no encontró solución óptima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 Estos resultados indican que el nivel 3 fue la que presento una mayor dificultad para encontrar soluciones seguido de los niveles 4 y 6.  Esto es un indicativo que en esos niveles del juego de diagnóstico se debe prestar atención ya que pueden indicar que un alumno presente problemas futuros.</a:t>
            </a:r>
          </a:p>
        </p:txBody>
      </p:sp>
      <p:sp>
        <p:nvSpPr>
          <p:cNvPr id="4" name="Marcador de número de diapositiva 3"/>
          <p:cNvSpPr>
            <a:spLocks noGrp="1"/>
          </p:cNvSpPr>
          <p:nvPr>
            <p:ph type="sldNum" sz="quarter" idx="5"/>
          </p:nvPr>
        </p:nvSpPr>
        <p:spPr/>
        <p:txBody>
          <a:bodyPr/>
          <a:lstStyle/>
          <a:p>
            <a:fld id="{12EE1284-8BC8-48F8-B9D0-61FBEB731786}" type="slidenum">
              <a:rPr lang="es-CL" smtClean="0"/>
              <a:t>14</a:t>
            </a:fld>
            <a:endParaRPr lang="es-CL"/>
          </a:p>
        </p:txBody>
      </p:sp>
    </p:spTree>
    <p:extLst>
      <p:ext uri="{BB962C8B-B14F-4D97-AF65-F5344CB8AC3E}">
        <p14:creationId xmlns:p14="http://schemas.microsoft.com/office/powerpoint/2010/main" val="3611787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PMV:</a:t>
            </a:r>
          </a:p>
          <a:p>
            <a:endParaRPr lang="es-MX"/>
          </a:p>
          <a:p>
            <a:r>
              <a:rPr lang="es-MX"/>
              <a:t>- Las tablas de contingencia muestran la asociación de las variables OP y SV.  Las tablas muestran que en cada nivel los estudiantes encontraron una solución óptima usando más de las instrucciones permitidas.</a:t>
            </a:r>
          </a:p>
          <a:p>
            <a:pPr marL="0" marR="0" lvl="0" indent="0" algn="l" defTabSz="914400" rtl="0" eaLnBrk="1" fontAlgn="auto" latinLnBrk="0" hangingPunct="1">
              <a:lnSpc>
                <a:spcPct val="100000"/>
              </a:lnSpc>
              <a:spcBef>
                <a:spcPts val="0"/>
              </a:spcBef>
              <a:spcAft>
                <a:spcPts val="0"/>
              </a:spcAft>
              <a:buClrTx/>
              <a:buSzTx/>
              <a:buFontTx/>
              <a:buNone/>
              <a:tabLst/>
              <a:defRPr/>
            </a:pPr>
            <a:r>
              <a:rPr lang="es-MX"/>
              <a:t>- variables nominales </a:t>
            </a:r>
            <a:r>
              <a:rPr lang="es-MX" i="1"/>
              <a:t>“op1”</a:t>
            </a:r>
            <a:r>
              <a:rPr lang="es-MX" i="0"/>
              <a:t> y </a:t>
            </a:r>
            <a:r>
              <a:rPr lang="es-MX" i="1"/>
              <a:t>“sv1”</a:t>
            </a:r>
            <a:r>
              <a:rPr lang="es-MX" i="0"/>
              <a:t> hasta el nivel 6, y “programa” con “estado”.</a:t>
            </a:r>
            <a:endParaRPr lang="es-CL"/>
          </a:p>
          <a:p>
            <a:pPr marL="171450" lvl="0" indent="-171450">
              <a:buFont typeface="Arial" panose="020B0604020202020204" pitchFamily="34" charset="0"/>
              <a:buChar cha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op1 y sv1: usaron más instrucciones permitidas</a:t>
            </a:r>
          </a:p>
          <a:p>
            <a:pPr marL="171450" lvl="0" indent="-171450">
              <a:buFont typeface="Arial" panose="020B0604020202020204" pitchFamily="34" charset="0"/>
              <a:buChar cha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op2 y sv2: usaron más instrucciones permitidas</a:t>
            </a:r>
          </a:p>
          <a:p>
            <a:pPr marL="171450" lvl="0" indent="-171450">
              <a:buFont typeface="Arial" panose="020B0604020202020204" pitchFamily="34" charset="0"/>
              <a:buChar cha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op3 y sv3: usaron menos instrucciones permitidas</a:t>
            </a:r>
          </a:p>
          <a:p>
            <a:pPr marL="171450" lvl="0" indent="-171450">
              <a:buFont typeface="Arial" panose="020B0604020202020204" pitchFamily="34" charset="0"/>
              <a:buChar cha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op4 y sv4: (5 y 6) usaron más instrucciones permitidas.</a:t>
            </a:r>
          </a:p>
          <a:p>
            <a:pPr marL="285750" indent="-285750">
              <a:buFont typeface="Arial" panose="020B0604020202020204" pitchFamily="34" charset="0"/>
              <a:buChar cha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En los niveles 1, 2, 4, 5 y 6 hay tendencia de haber utilizado mas instrucciones que las permitidas en la construcción de la solución, mientras que en el nivel 3 la tendencia es contraria </a:t>
            </a:r>
          </a:p>
          <a:p>
            <a:pPr marL="285750" indent="-285750">
              <a:buFont typeface="Arial" panose="020B0604020202020204" pitchFamily="34" charset="0"/>
              <a:buChar cha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De los 6 niveles: El nivel 2 muestra ser el más completo de resolver, seguido del nivel 1, 6, 4, 5 y 3</a:t>
            </a:r>
          </a:p>
        </p:txBody>
      </p:sp>
      <p:sp>
        <p:nvSpPr>
          <p:cNvPr id="4" name="Marcador de número de diapositiva 3"/>
          <p:cNvSpPr>
            <a:spLocks noGrp="1"/>
          </p:cNvSpPr>
          <p:nvPr>
            <p:ph type="sldNum" sz="quarter" idx="5"/>
          </p:nvPr>
        </p:nvSpPr>
        <p:spPr/>
        <p:txBody>
          <a:bodyPr/>
          <a:lstStyle/>
          <a:p>
            <a:fld id="{12EE1284-8BC8-48F8-B9D0-61FBEB731786}" type="slidenum">
              <a:rPr lang="es-CL" smtClean="0"/>
              <a:t>15</a:t>
            </a:fld>
            <a:endParaRPr lang="es-CL"/>
          </a:p>
        </p:txBody>
      </p:sp>
    </p:spTree>
    <p:extLst>
      <p:ext uri="{BB962C8B-B14F-4D97-AF65-F5344CB8AC3E}">
        <p14:creationId xmlns:p14="http://schemas.microsoft.com/office/powerpoint/2010/main" val="193306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JTV: PREPROCESAMIENTO DE DATOS</a:t>
            </a:r>
          </a:p>
          <a:p>
            <a:endParaRPr lang="es-MX"/>
          </a:p>
          <a:p>
            <a:pPr marL="171450" indent="-171450">
              <a:buFontTx/>
              <a:buChar char="-"/>
            </a:pPr>
            <a:r>
              <a:rPr lang="es-MX"/>
              <a:t>Del conjunto original de variables, solamente 24 de ellas fueron consideradas para la investigación.  De este set de variables se tomaron las más correlacionadas del juego de diagnóstico junto con otras variables de relevancia de la prueba de diagnóstico.</a:t>
            </a:r>
          </a:p>
          <a:p>
            <a:pPr marL="171450" indent="-171450">
              <a:buFontTx/>
              <a:buChar char="-"/>
            </a:pPr>
            <a:r>
              <a:rPr lang="es-MX"/>
              <a:t>Dentro de este conjunto también se encuentran 2 variables del curso incluidas por recomendación experta y la variable CLASE que es la principal para el estudio.</a:t>
            </a:r>
          </a:p>
          <a:p>
            <a:pPr marL="171450" indent="-171450">
              <a:buFontTx/>
              <a:buChar char="-"/>
            </a:pPr>
            <a:endParaRPr lang="es-MX"/>
          </a:p>
          <a:p>
            <a:pPr marL="171450" indent="-171450">
              <a:buFontTx/>
              <a:buChar char="-"/>
            </a:pPr>
            <a:r>
              <a:rPr lang="es-MX" b="0" i="0">
                <a:solidFill>
                  <a:srgbClr val="FFFFFF"/>
                </a:solidFill>
                <a:effectLst/>
                <a:latin typeface="-apple-system"/>
              </a:rPr>
              <a:t>Además, se discretizaron 5 variables a través de una forma de dividir características continuas en valores discretos. La estrategia utilizada ("</a:t>
            </a:r>
            <a:r>
              <a:rPr lang="es-MX" b="0" i="0" err="1">
                <a:solidFill>
                  <a:srgbClr val="FFFFFF"/>
                </a:solidFill>
                <a:effectLst/>
                <a:latin typeface="-apple-system"/>
              </a:rPr>
              <a:t>kmeans</a:t>
            </a:r>
            <a:r>
              <a:rPr lang="es-MX" b="0" i="0">
                <a:solidFill>
                  <a:srgbClr val="FFFFFF"/>
                </a:solidFill>
                <a:effectLst/>
                <a:latin typeface="-apple-system"/>
              </a:rPr>
              <a:t>") permite elegir los "centroides" por cada "</a:t>
            </a:r>
            <a:r>
              <a:rPr lang="es-MX" b="0" i="0" err="1">
                <a:solidFill>
                  <a:srgbClr val="FFFFFF"/>
                </a:solidFill>
                <a:effectLst/>
                <a:latin typeface="-apple-system"/>
              </a:rPr>
              <a:t>bins</a:t>
            </a:r>
            <a:r>
              <a:rPr lang="es-MX" b="0" i="0">
                <a:solidFill>
                  <a:srgbClr val="FFFFFF"/>
                </a:solidFill>
                <a:effectLst/>
                <a:latin typeface="-apple-system"/>
              </a:rPr>
              <a:t>" establecido asignando cada muestra a su centroide más cercano, repitiendo el proceso hasta llegar a un umbral, es decir, se repite hasta que los centroides no se mueven significativamente.</a:t>
            </a:r>
          </a:p>
          <a:p>
            <a:pPr algn="l"/>
            <a:r>
              <a:rPr lang="es-MX" b="0" i="0">
                <a:solidFill>
                  <a:srgbClr val="FFFFFF"/>
                </a:solidFill>
                <a:effectLst/>
                <a:latin typeface="-apple-system"/>
              </a:rPr>
              <a:t>En esta etapa se discretizaron las variables en "</a:t>
            </a:r>
            <a:r>
              <a:rPr lang="es-MX" b="0" i="0" err="1">
                <a:solidFill>
                  <a:srgbClr val="FFFFFF"/>
                </a:solidFill>
                <a:effectLst/>
                <a:latin typeface="-apple-system"/>
              </a:rPr>
              <a:t>bins</a:t>
            </a:r>
            <a:r>
              <a:rPr lang="es-MX" b="0" i="0">
                <a:solidFill>
                  <a:srgbClr val="FFFFFF"/>
                </a:solidFill>
                <a:effectLst/>
                <a:latin typeface="-apple-system"/>
              </a:rPr>
              <a:t>" que fueron calculados a partir del método de “bloques bayesianos" que calcula la segmentación óptima de datos.</a:t>
            </a:r>
            <a:endParaRPr lang="es-CL"/>
          </a:p>
        </p:txBody>
      </p:sp>
      <p:sp>
        <p:nvSpPr>
          <p:cNvPr id="4" name="Marcador de número de diapositiva 3"/>
          <p:cNvSpPr>
            <a:spLocks noGrp="1"/>
          </p:cNvSpPr>
          <p:nvPr>
            <p:ph type="sldNum" sz="quarter" idx="5"/>
          </p:nvPr>
        </p:nvSpPr>
        <p:spPr/>
        <p:txBody>
          <a:bodyPr/>
          <a:lstStyle/>
          <a:p>
            <a:fld id="{12EE1284-8BC8-48F8-B9D0-61FBEB731786}" type="slidenum">
              <a:rPr lang="es-CL" smtClean="0"/>
              <a:t>16</a:t>
            </a:fld>
            <a:endParaRPr lang="es-CL"/>
          </a:p>
        </p:txBody>
      </p:sp>
    </p:spTree>
    <p:extLst>
      <p:ext uri="{BB962C8B-B14F-4D97-AF65-F5344CB8AC3E}">
        <p14:creationId xmlns:p14="http://schemas.microsoft.com/office/powerpoint/2010/main" val="1345333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b="0" i="0" u="none" strike="noStrike" baseline="0">
                <a:solidFill>
                  <a:srgbClr val="000000"/>
                </a:solidFill>
                <a:latin typeface="Arial" panose="020B0604020202020204" pitchFamily="34" charset="0"/>
              </a:rPr>
              <a:t>JTV: DISEÑO DE EXPERIMENTOS</a:t>
            </a:r>
          </a:p>
          <a:p>
            <a:endParaRPr lang="es-MX" sz="1800" b="0" i="0" u="none" strike="noStrike" baseline="0">
              <a:solidFill>
                <a:srgbClr val="000000"/>
              </a:solidFill>
              <a:latin typeface="Arial" panose="020B0604020202020204" pitchFamily="34" charset="0"/>
            </a:endParaRPr>
          </a:p>
          <a:p>
            <a:pPr marL="285750" indent="-285750">
              <a:buFontTx/>
              <a:buChar char="-"/>
            </a:pPr>
            <a:r>
              <a:rPr lang="es-MX" sz="1800" b="0" i="0" u="none" strike="noStrike" baseline="0">
                <a:solidFill>
                  <a:srgbClr val="000000"/>
                </a:solidFill>
                <a:latin typeface="Arial" panose="020B0604020202020204" pitchFamily="34" charset="0"/>
              </a:rPr>
              <a:t>Para el diseño de experimentos se construyó un programa en R sobre Python que hace uso de la librería </a:t>
            </a:r>
            <a:r>
              <a:rPr lang="es-MX" sz="1800" b="0" i="0" u="none" strike="noStrike" baseline="0" err="1">
                <a:solidFill>
                  <a:srgbClr val="000000"/>
                </a:solidFill>
                <a:latin typeface="Arial" panose="020B0604020202020204" pitchFamily="34" charset="0"/>
              </a:rPr>
              <a:t>bnlearn</a:t>
            </a:r>
            <a:r>
              <a:rPr lang="es-MX" sz="1800" b="0" i="0" u="none" strike="noStrike" baseline="0">
                <a:solidFill>
                  <a:srgbClr val="000000"/>
                </a:solidFill>
                <a:latin typeface="Arial" panose="020B0604020202020204" pitchFamily="34" charset="0"/>
              </a:rPr>
              <a:t> para el aprendizaje e inferencias y la librería </a:t>
            </a:r>
            <a:r>
              <a:rPr lang="es-MX" sz="1800" b="0" i="0" u="none" strike="noStrike" baseline="0" err="1">
                <a:solidFill>
                  <a:srgbClr val="000000"/>
                </a:solidFill>
                <a:latin typeface="Arial" panose="020B0604020202020204" pitchFamily="34" charset="0"/>
              </a:rPr>
              <a:t>sklearn</a:t>
            </a:r>
            <a:r>
              <a:rPr lang="es-MX" sz="1800" b="0" i="0" u="none" strike="noStrike" baseline="0">
                <a:solidFill>
                  <a:srgbClr val="000000"/>
                </a:solidFill>
                <a:latin typeface="Arial" panose="020B0604020202020204" pitchFamily="34" charset="0"/>
              </a:rPr>
              <a:t> para la obtención de métricas para evaluar los modelos.</a:t>
            </a:r>
          </a:p>
          <a:p>
            <a:pPr marL="285750" indent="-285750">
              <a:buFontTx/>
              <a:buChar char="-"/>
            </a:pPr>
            <a:r>
              <a:rPr lang="es-MX" sz="1800" b="0" i="0" u="none" strike="noStrike" baseline="0">
                <a:solidFill>
                  <a:srgbClr val="000000"/>
                </a:solidFill>
                <a:latin typeface="Arial" panose="020B0604020202020204" pitchFamily="34" charset="0"/>
              </a:rPr>
              <a:t>Los experimentos fueron planteados en base al sesgo de la información encontrada y estos se dividieron en experimentos con datos desbalanceados y balanceados usando la técnica SMOTE.  Adicionalmente, en la búsqueda de encontrar mejores modelos se plantearon otros conjuntos de experimentos en base a métodos de selección de variables y restricciones de arcos con recomendación de expertos.</a:t>
            </a:r>
          </a:p>
          <a:p>
            <a:pPr marL="285750" indent="-285750">
              <a:buFontTx/>
              <a:buChar char="-"/>
            </a:pPr>
            <a:r>
              <a:rPr lang="es-MX" sz="1800" b="0" i="0" u="none" strike="noStrike" baseline="0">
                <a:solidFill>
                  <a:srgbClr val="000000"/>
                </a:solidFill>
                <a:latin typeface="Arial" panose="020B0604020202020204" pitchFamily="34" charset="0"/>
              </a:rPr>
              <a:t>Entonces, para la ejecución de cada experimento se implementó una serie de 9 pasos que permite obtener los resultados por cada uno de ellos.</a:t>
            </a:r>
          </a:p>
          <a:p>
            <a:pPr marL="285750" indent="-285750">
              <a:buFontTx/>
              <a:buChar char="-"/>
            </a:pPr>
            <a:r>
              <a:rPr lang="es-MX" sz="1800" b="0" i="0" u="none" strike="noStrike" baseline="0">
                <a:solidFill>
                  <a:srgbClr val="000000"/>
                </a:solidFill>
                <a:latin typeface="Arial" panose="020B0604020202020204" pitchFamily="34" charset="0"/>
              </a:rPr>
              <a:t>Paralelamente, se trabajo con una herramienta de software llamada WEKA que nos permitió comparar nuestros resultados con los obtenidos bajo este software</a:t>
            </a:r>
          </a:p>
          <a:p>
            <a:pPr marL="285750" indent="-285750">
              <a:buFontTx/>
              <a:buChar char="-"/>
            </a:pPr>
            <a:endParaRPr lang="es-MX" sz="1800" b="0" i="0" u="none" strike="noStrike" baseline="0">
              <a:solidFill>
                <a:srgbClr val="000000"/>
              </a:solidFill>
              <a:latin typeface="Arial" panose="020B0604020202020204" pitchFamily="34" charset="0"/>
            </a:endParaRPr>
          </a:p>
          <a:p>
            <a:endParaRPr lang="es-MX" sz="1800" b="0" i="0" u="none" strike="noStrike" baseline="0">
              <a:solidFill>
                <a:srgbClr val="000000"/>
              </a:solidFill>
              <a:latin typeface="Arial" panose="020B0604020202020204" pitchFamily="34" charset="0"/>
            </a:endParaRPr>
          </a:p>
          <a:p>
            <a:r>
              <a:rPr lang="es-MX" sz="1800" b="0" i="0" u="none" strike="noStrike" baseline="0">
                <a:solidFill>
                  <a:srgbClr val="000000"/>
                </a:solidFill>
                <a:latin typeface="Arial" panose="020B0604020202020204" pitchFamily="34" charset="0"/>
              </a:rPr>
              <a:t>Paso 1: Realizar una validación cruzada estratificada de 5 repeticiones en los datos. </a:t>
            </a:r>
          </a:p>
          <a:p>
            <a:r>
              <a:rPr lang="es-MX" sz="1800" b="0" i="0" u="none" strike="noStrike" baseline="0">
                <a:solidFill>
                  <a:srgbClr val="000000"/>
                </a:solidFill>
                <a:latin typeface="Arial" panose="020B0604020202020204" pitchFamily="34" charset="0"/>
              </a:rPr>
              <a:t>Paso 2: Separar la información en una porción de entrenamiento y una de pruebas. </a:t>
            </a:r>
          </a:p>
          <a:p>
            <a:r>
              <a:rPr lang="es-MX" sz="1800" b="0" i="0" u="none" strike="noStrike" baseline="0">
                <a:solidFill>
                  <a:srgbClr val="000000"/>
                </a:solidFill>
                <a:latin typeface="Arial" panose="020B0604020202020204" pitchFamily="34" charset="0"/>
              </a:rPr>
              <a:t>Paso 3: Aprender la estructura de los datos de entrenamiento y construir un Grafo Acíclico Dirigido (</a:t>
            </a:r>
            <a:r>
              <a:rPr lang="es-MX" sz="1800" b="0" i="0" u="none" strike="noStrike" baseline="0">
                <a:solidFill>
                  <a:srgbClr val="000000"/>
                </a:solidFill>
                <a:latin typeface="Cambria Math" panose="02040503050406030204" pitchFamily="18" charset="0"/>
              </a:rPr>
              <a:t>DAG</a:t>
            </a:r>
            <a:r>
              <a:rPr lang="es-MX" sz="1800" b="0" i="0" u="none" strike="noStrike" baseline="0">
                <a:solidFill>
                  <a:srgbClr val="000000"/>
                </a:solidFill>
                <a:latin typeface="Arial" panose="020B0604020202020204" pitchFamily="34" charset="0"/>
              </a:rPr>
              <a:t>), la Red Bayesiana. </a:t>
            </a:r>
          </a:p>
          <a:p>
            <a:r>
              <a:rPr lang="es-MX" sz="1800" b="0" i="0" u="none" strike="noStrike" baseline="0">
                <a:solidFill>
                  <a:srgbClr val="000000"/>
                </a:solidFill>
                <a:latin typeface="Arial" panose="020B0604020202020204" pitchFamily="34" charset="0"/>
              </a:rPr>
              <a:t>Paso 4: Aprender los parámetros o probabilidades a priori de la Red Bayesiana. </a:t>
            </a:r>
          </a:p>
          <a:p>
            <a:r>
              <a:rPr lang="es-MX" sz="1800" b="0" i="0" u="none" strike="noStrike" baseline="0">
                <a:solidFill>
                  <a:srgbClr val="000000"/>
                </a:solidFill>
                <a:latin typeface="Arial" panose="020B0604020202020204" pitchFamily="34" charset="0"/>
              </a:rPr>
              <a:t>Paso 5: Conocer la probabilidad conjunta por medio de inferencias para la porción de entrenamiento. </a:t>
            </a:r>
          </a:p>
          <a:p>
            <a:r>
              <a:rPr lang="es-MX" sz="1800" b="0" i="0" u="none" strike="noStrike" baseline="0">
                <a:solidFill>
                  <a:srgbClr val="000000"/>
                </a:solidFill>
                <a:latin typeface="Arial" panose="020B0604020202020204" pitchFamily="34" charset="0"/>
              </a:rPr>
              <a:t>Paso 6: Obtener las métricas para la porción de entrenamiento. </a:t>
            </a:r>
          </a:p>
          <a:p>
            <a:r>
              <a:rPr lang="es-MX" sz="1800" b="0" i="0" u="none" strike="noStrike" baseline="0">
                <a:solidFill>
                  <a:srgbClr val="000000"/>
                </a:solidFill>
                <a:latin typeface="Arial" panose="020B0604020202020204" pitchFamily="34" charset="0"/>
              </a:rPr>
              <a:t>Paso 7: Conocer la probabilidad conjunta por medio de inferencias para la porción de pruebas. </a:t>
            </a:r>
          </a:p>
          <a:p>
            <a:r>
              <a:rPr lang="es-MX" sz="1800" b="0" i="0" u="none" strike="noStrike" baseline="0">
                <a:solidFill>
                  <a:srgbClr val="000000"/>
                </a:solidFill>
                <a:latin typeface="Arial" panose="020B0604020202020204" pitchFamily="34" charset="0"/>
              </a:rPr>
              <a:t>Paso 8: Obtener las métricas para la porción de pruebas. </a:t>
            </a:r>
          </a:p>
          <a:p>
            <a:r>
              <a:rPr lang="es-MX" sz="1800" b="0" i="0" u="none" strike="noStrike" baseline="0">
                <a:solidFill>
                  <a:srgbClr val="000000"/>
                </a:solidFill>
                <a:latin typeface="Arial" panose="020B0604020202020204" pitchFamily="34" charset="0"/>
              </a:rPr>
              <a:t>Paso 9: Volver al paso 3 a la siguiente repetición de la validación cruzada hasta que se cumplan las 5 repeticiones. </a:t>
            </a:r>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17</a:t>
            </a:fld>
            <a:endParaRPr lang="es-CL"/>
          </a:p>
        </p:txBody>
      </p:sp>
    </p:spTree>
    <p:extLst>
      <p:ext uri="{BB962C8B-B14F-4D97-AF65-F5344CB8AC3E}">
        <p14:creationId xmlns:p14="http://schemas.microsoft.com/office/powerpoint/2010/main" val="71822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PMV</a:t>
            </a:r>
          </a:p>
          <a:p>
            <a:pPr marL="285750" indent="-285750">
              <a:buFontTx/>
              <a:buChar char="-"/>
            </a:pPr>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Se realizan 12 experimentos combinando los parámetros disponibles.</a:t>
            </a:r>
          </a:p>
          <a:p>
            <a:pPr marL="285750" indent="-285750">
              <a:buFontTx/>
              <a:buChar char="-"/>
            </a:pPr>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3 experimentos no se pueden completar por falta de capacidad del computador.</a:t>
            </a:r>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18</a:t>
            </a:fld>
            <a:endParaRPr lang="es-CL"/>
          </a:p>
        </p:txBody>
      </p:sp>
    </p:spTree>
    <p:extLst>
      <p:ext uri="{BB962C8B-B14F-4D97-AF65-F5344CB8AC3E}">
        <p14:creationId xmlns:p14="http://schemas.microsoft.com/office/powerpoint/2010/main" val="2512129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PMV:</a:t>
            </a:r>
          </a:p>
          <a:p>
            <a:pPr marL="285750" indent="-285750">
              <a:buFontTx/>
              <a:buChar char="-"/>
            </a:pPr>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Se seleccionan los experimentos 1 y 8 porque muestran mejores métricas (ROC) </a:t>
            </a:r>
          </a:p>
          <a:p>
            <a:pPr marL="285750" indent="-285750">
              <a:buFontTx/>
              <a:buChar char="-"/>
            </a:pPr>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Estos experimentos serán utilizados para lo que viene en cuanto a aplicar técnicas de selección de variables y restricciones de arcos.</a:t>
            </a:r>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19</a:t>
            </a:fld>
            <a:endParaRPr lang="es-CL"/>
          </a:p>
        </p:txBody>
      </p:sp>
    </p:spTree>
    <p:extLst>
      <p:ext uri="{BB962C8B-B14F-4D97-AF65-F5344CB8AC3E}">
        <p14:creationId xmlns:p14="http://schemas.microsoft.com/office/powerpoint/2010/main" val="1692664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JTV: DESERCIÓN ACADÉMICA</a:t>
            </a:r>
          </a:p>
          <a:p>
            <a:endParaRPr lang="es-MX" sz="1200" b="0">
              <a:solidFill>
                <a:srgbClr val="FFFFFF"/>
              </a:solidFill>
            </a:endParaRPr>
          </a:p>
          <a:p>
            <a:pPr marL="171450" indent="-171450">
              <a:buFontTx/>
              <a:buChar char="-"/>
            </a:pPr>
            <a:r>
              <a:rPr lang="es-MX" sz="1200" b="0">
                <a:solidFill>
                  <a:srgbClr val="FFFFFF"/>
                </a:solidFill>
              </a:rPr>
              <a:t>La deserción se puede entender como renunciar por razones personales, reprobar una o más materias o cambiarse de carrera, pero la reprobación de materias es el aspecto más frecuente de la deserción.</a:t>
            </a:r>
          </a:p>
          <a:p>
            <a:pPr marL="171450" indent="-171450">
              <a:buFontTx/>
              <a:buChar char="-"/>
            </a:pPr>
            <a:r>
              <a:rPr lang="es-MX" sz="1200" b="0">
                <a:solidFill>
                  <a:srgbClr val="FFFFFF"/>
                </a:solidFill>
              </a:rPr>
              <a:t>Considerando la deserción a nivel mundial la OECD (Organización para la cooperación y desarrollo económicos) ha analizado 18 países concluyendo que el 30% no se gradúan.  En países como México, nueva Zelanda, Suecia y EEUU el porcentaje es mayor al 40%, mientras que en otros países como Francia, Japón, Corea, España y Rusia es menor al 25%.  En otras realidades, encontramos a Sudáfrica con un 50% de alumnos que deserta en los 3 primeros años y el Latinoamérica las cifras llegan al 73% de estudiantes que no se gradúan de universidades públicas y privadas.</a:t>
            </a:r>
          </a:p>
          <a:p>
            <a:pPr marL="171450" indent="-171450">
              <a:buFontTx/>
              <a:buChar char="-"/>
            </a:pPr>
            <a:r>
              <a:rPr lang="es-MX" sz="1200" b="0">
                <a:solidFill>
                  <a:srgbClr val="FFFFFF"/>
                </a:solidFill>
              </a:rPr>
              <a:t>A nivel de Chile, el informe de retención de alumnos de primer año indica que los alumnos de cohorte 2019, sin incluir </a:t>
            </a:r>
            <a:r>
              <a:rPr lang="es-MX" sz="1200" b="0" err="1">
                <a:solidFill>
                  <a:srgbClr val="FFFFFF"/>
                </a:solidFill>
              </a:rPr>
              <a:t>CFT’s</a:t>
            </a:r>
            <a:r>
              <a:rPr lang="es-MX" sz="1200" b="0">
                <a:solidFill>
                  <a:srgbClr val="FFFFFF"/>
                </a:solidFill>
              </a:rPr>
              <a:t> la tasa de deserción llega al 20,3%, específicamente en carreras como ingeniería industrial la deserción llega al 16,1% y la de ingeniería en computación e informática al 32,4%.</a:t>
            </a:r>
          </a:p>
          <a:p>
            <a:pPr marL="171450" indent="-171450">
              <a:buFontTx/>
              <a:buChar char="-"/>
            </a:pPr>
            <a:r>
              <a:rPr lang="es-MX" sz="1200" b="0">
                <a:solidFill>
                  <a:srgbClr val="FFFFFF"/>
                </a:solidFill>
              </a:rPr>
              <a:t>En el caso de la universidad Andrés Bello, en el año 2018, esta presentó una tasa de deserción de alumnos de primer año de 20,2% y solo en pregrado esta es de un 19,5%</a:t>
            </a:r>
          </a:p>
        </p:txBody>
      </p:sp>
      <p:sp>
        <p:nvSpPr>
          <p:cNvPr id="4" name="Marcador de número de diapositiva 3"/>
          <p:cNvSpPr>
            <a:spLocks noGrp="1"/>
          </p:cNvSpPr>
          <p:nvPr>
            <p:ph type="sldNum" sz="quarter" idx="5"/>
          </p:nvPr>
        </p:nvSpPr>
        <p:spPr/>
        <p:txBody>
          <a:bodyPr/>
          <a:lstStyle/>
          <a:p>
            <a:fld id="{12EE1284-8BC8-48F8-B9D0-61FBEB731786}" type="slidenum">
              <a:rPr lang="es-CL" smtClean="0"/>
              <a:t>2</a:t>
            </a:fld>
            <a:endParaRPr lang="es-CL"/>
          </a:p>
        </p:txBody>
      </p:sp>
    </p:spTree>
    <p:extLst>
      <p:ext uri="{BB962C8B-B14F-4D97-AF65-F5344CB8AC3E}">
        <p14:creationId xmlns:p14="http://schemas.microsoft.com/office/powerpoint/2010/main" val="201342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JTV: </a:t>
            </a:r>
            <a:r>
              <a:rPr lang="es-MX" sz="1800">
                <a:ln w="0"/>
              </a:rPr>
              <a:t>EXPERIMENTO 1 VS SELECCIÓN DE VARIABLES</a:t>
            </a:r>
            <a:endPar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endPar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A continuación se muestra una comparativa de experimento 1 con respecto a la selección de variables.</a:t>
            </a:r>
          </a:p>
          <a:p>
            <a:endPar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s-MX" sz="1800" b="0" i="0" u="none" strike="noStrike" baseline="0">
                <a:solidFill>
                  <a:srgbClr val="000000"/>
                </a:solidFill>
                <a:latin typeface="Arial" panose="020B0604020202020204" pitchFamily="34" charset="0"/>
              </a:rPr>
              <a:t>Al aplicar técnica de selección de variables se puede observar una buena mejoría de un 10% en la métrica </a:t>
            </a:r>
            <a:r>
              <a:rPr lang="es-MX" sz="1800" b="0" i="0" u="none" strike="noStrike" baseline="0" err="1">
                <a:solidFill>
                  <a:srgbClr val="000000"/>
                </a:solidFill>
                <a:latin typeface="Cambria Math" panose="02040503050406030204" pitchFamily="18" charset="0"/>
              </a:rPr>
              <a:t>Balanced</a:t>
            </a:r>
            <a:r>
              <a:rPr lang="es-MX" sz="1800" b="0" i="0" u="none" strike="noStrike" baseline="0">
                <a:solidFill>
                  <a:srgbClr val="000000"/>
                </a:solidFill>
                <a:latin typeface="Cambria Math" panose="02040503050406030204" pitchFamily="18" charset="0"/>
              </a:rPr>
              <a:t> </a:t>
            </a:r>
            <a:r>
              <a:rPr lang="es-MX" sz="1800" b="0" i="0" u="none" strike="noStrike" baseline="0" err="1">
                <a:solidFill>
                  <a:srgbClr val="000000"/>
                </a:solidFill>
                <a:latin typeface="Cambria Math" panose="02040503050406030204" pitchFamily="18" charset="0"/>
              </a:rPr>
              <a:t>Accuracy</a:t>
            </a:r>
            <a:r>
              <a:rPr lang="es-MX" sz="1800" b="0" i="0" u="none" strike="noStrike" baseline="0">
                <a:solidFill>
                  <a:srgbClr val="000000"/>
                </a:solidFill>
                <a:latin typeface="Cambria Math" panose="02040503050406030204" pitchFamily="18" charset="0"/>
              </a:rPr>
              <a:t> </a:t>
            </a:r>
            <a:r>
              <a:rPr lang="es-MX" sz="1800" b="0" i="0" u="none" strike="noStrike" baseline="0">
                <a:solidFill>
                  <a:srgbClr val="000000"/>
                </a:solidFill>
                <a:latin typeface="Arial" panose="020B0604020202020204" pitchFamily="34" charset="0"/>
              </a:rPr>
              <a:t>del modelo original al aplicar el método de selección con 5 variables y una pequeña mejora en los otros experimentos con 10, 15 y 20.</a:t>
            </a:r>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20</a:t>
            </a:fld>
            <a:endParaRPr lang="es-CL"/>
          </a:p>
        </p:txBody>
      </p:sp>
    </p:spTree>
    <p:extLst>
      <p:ext uri="{BB962C8B-B14F-4D97-AF65-F5344CB8AC3E}">
        <p14:creationId xmlns:p14="http://schemas.microsoft.com/office/powerpoint/2010/main" val="1844760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JTV: </a:t>
            </a:r>
            <a:r>
              <a:rPr lang="es-MX" sz="1800">
                <a:ln w="0"/>
              </a:rPr>
              <a:t>EXPERIMENTO 8 VS SELECCIÓN DE VARIABLES</a:t>
            </a:r>
            <a:endPar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endPar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En la comparativa del experimento 8 con selección de variables.</a:t>
            </a:r>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s-MX" sz="1800" b="0" i="0" u="none" strike="noStrike" baseline="0">
                <a:solidFill>
                  <a:srgbClr val="000000"/>
                </a:solidFill>
                <a:latin typeface="Arial" panose="020B0604020202020204" pitchFamily="34" charset="0"/>
              </a:rPr>
              <a:t>No se observa una mejoría en la métrica </a:t>
            </a:r>
            <a:r>
              <a:rPr lang="es-MX" sz="1800" b="0" i="0" u="none" strike="noStrike" baseline="0" err="1">
                <a:solidFill>
                  <a:srgbClr val="000000"/>
                </a:solidFill>
                <a:latin typeface="Cambria Math" panose="02040503050406030204" pitchFamily="18" charset="0"/>
              </a:rPr>
              <a:t>Accuracy</a:t>
            </a:r>
            <a:r>
              <a:rPr lang="es-MX" sz="1800" b="0" i="0" u="none" strike="noStrike" baseline="0">
                <a:solidFill>
                  <a:srgbClr val="000000"/>
                </a:solidFill>
                <a:latin typeface="Arial" panose="020B0604020202020204" pitchFamily="34" charset="0"/>
              </a:rPr>
              <a:t> del modelo con la aplicación del método de selección de variables y el único valor observable que aumento fue la métrica </a:t>
            </a:r>
            <a:r>
              <a:rPr lang="es-MX" sz="1800" b="0" i="0" u="none" strike="noStrike" baseline="0">
                <a:solidFill>
                  <a:srgbClr val="000000"/>
                </a:solidFill>
                <a:latin typeface="Cambria Math" panose="02040503050406030204" pitchFamily="18" charset="0"/>
              </a:rPr>
              <a:t>ROC </a:t>
            </a:r>
            <a:r>
              <a:rPr lang="es-MX" sz="1800" b="0" i="0" u="none" strike="noStrike" baseline="0">
                <a:solidFill>
                  <a:srgbClr val="000000"/>
                </a:solidFill>
                <a:latin typeface="Arial" panose="020B0604020202020204" pitchFamily="34" charset="0"/>
              </a:rPr>
              <a:t>con 10 variables que aumentó de 66,4% a 66,9%, es decir, tuvo una variación positiva de 0,5%. En resumen, cuando se usan datos balanceados la aplicación de métodos de selección de variables no genera mejorías al modelo. </a:t>
            </a:r>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21</a:t>
            </a:fld>
            <a:endParaRPr lang="es-CL"/>
          </a:p>
        </p:txBody>
      </p:sp>
    </p:spTree>
    <p:extLst>
      <p:ext uri="{BB962C8B-B14F-4D97-AF65-F5344CB8AC3E}">
        <p14:creationId xmlns:p14="http://schemas.microsoft.com/office/powerpoint/2010/main" val="2935627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JTV: </a:t>
            </a:r>
            <a:r>
              <a:rPr lang="es-MX" sz="1800">
                <a:ln w="0"/>
              </a:rPr>
              <a:t>EXPERIMENTOS 1 y 8 VS RESTRICCIÓN DE ARCOS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800">
              <a:ln w="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800">
                <a:ln w="0"/>
              </a:rPr>
              <a:t>A continuación una comparativa de los modelos seleccionados con respecto al uso restricciones de arcos</a:t>
            </a:r>
            <a:endParaRPr lang="es-CL" sz="1800">
              <a:ln w="0"/>
            </a:endParaRPr>
          </a:p>
          <a:p>
            <a:endPar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s-MX" sz="1800" b="0" i="0" u="none" strike="noStrike" baseline="0">
                <a:solidFill>
                  <a:srgbClr val="000000"/>
                </a:solidFill>
                <a:latin typeface="Arial" panose="020B0604020202020204" pitchFamily="34" charset="0"/>
              </a:rPr>
              <a:t>Para el experimento 1, el comportamiento de ambos no generó una variación significativa, es más al realizar un análisis de cada partición, se puede determinar una mejoría de 0,09%</a:t>
            </a:r>
          </a:p>
          <a:p>
            <a:pPr marL="285750" indent="-285750">
              <a:buFont typeface="Arial" panose="020B0604020202020204" pitchFamily="34" charset="0"/>
              <a:buChar char="•"/>
            </a:pPr>
            <a:r>
              <a:rPr lang="es-MX" sz="1800" b="0" i="0" u="none" strike="noStrike" baseline="0">
                <a:solidFill>
                  <a:srgbClr val="000000"/>
                </a:solidFill>
                <a:latin typeface="Arial" panose="020B0604020202020204" pitchFamily="34" charset="0"/>
              </a:rPr>
              <a:t>Para el experimento 8, al comparar las métricas, estas no muestran una mejoría al aplicar las restricciones, disminuyendo el </a:t>
            </a:r>
            <a:r>
              <a:rPr lang="es-MX" sz="1800" b="0" i="0" u="none" strike="noStrike" baseline="0" err="1">
                <a:solidFill>
                  <a:srgbClr val="000000"/>
                </a:solidFill>
                <a:latin typeface="Cambria Math" panose="02040503050406030204" pitchFamily="18" charset="0"/>
              </a:rPr>
              <a:t>Accuracy</a:t>
            </a:r>
            <a:r>
              <a:rPr lang="es-MX" sz="1800" b="0" i="0" u="none" strike="noStrike" baseline="0">
                <a:solidFill>
                  <a:srgbClr val="000000"/>
                </a:solidFill>
                <a:latin typeface="Cambria Math" panose="02040503050406030204" pitchFamily="18" charset="0"/>
              </a:rPr>
              <a:t> </a:t>
            </a:r>
            <a:r>
              <a:rPr lang="es-MX" sz="1800" b="0" i="0" u="none" strike="noStrike" baseline="0">
                <a:solidFill>
                  <a:srgbClr val="000000"/>
                </a:solidFill>
                <a:latin typeface="Arial" panose="020B0604020202020204" pitchFamily="34" charset="0"/>
              </a:rPr>
              <a:t>en 0.86%. </a:t>
            </a:r>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22</a:t>
            </a:fld>
            <a:endParaRPr lang="es-CL"/>
          </a:p>
        </p:txBody>
      </p:sp>
    </p:spTree>
    <p:extLst>
      <p:ext uri="{BB962C8B-B14F-4D97-AF65-F5344CB8AC3E}">
        <p14:creationId xmlns:p14="http://schemas.microsoft.com/office/powerpoint/2010/main" val="3112261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800">
                <a:solidFill>
                  <a:srgbClr val="000000"/>
                </a:solidFill>
                <a:effectLst/>
                <a:latin typeface="Arial" panose="020B0604020202020204" pitchFamily="34" charset="0"/>
                <a:ea typeface="Calibri" panose="020F0502020204030204" pitchFamily="34" charset="0"/>
                <a:cs typeface="Arial" panose="020B0604020202020204" pitchFamily="34" charset="0"/>
              </a:rPr>
              <a:t>PMV</a:t>
            </a:r>
          </a:p>
          <a:p>
            <a:pPr marL="285750" indent="-285750">
              <a:buFontTx/>
              <a:buChar cha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Variables del juego diagnóstico: t1, p1, l1, op1, sv1, </a:t>
            </a:r>
            <a:r>
              <a:rPr lang="es-CL" sz="1800" err="1">
                <a:solidFill>
                  <a:srgbClr val="000000"/>
                </a:solidFill>
                <a:effectLst/>
                <a:latin typeface="Arial" panose="020B0604020202020204" pitchFamily="34" charset="0"/>
                <a:ea typeface="Calibri" panose="020F0502020204030204" pitchFamily="34" charset="0"/>
                <a:cs typeface="Arial" panose="020B0604020202020204" pitchFamily="34" charset="0"/>
              </a:rPr>
              <a:t>tt</a:t>
            </a: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s-CL" sz="1800" err="1">
                <a:solidFill>
                  <a:srgbClr val="000000"/>
                </a:solidFill>
                <a:effectLst/>
                <a:latin typeface="Arial" panose="020B0604020202020204" pitchFamily="34" charset="0"/>
                <a:ea typeface="Calibri" panose="020F0502020204030204" pitchFamily="34" charset="0"/>
                <a:cs typeface="Arial" panose="020B0604020202020204" pitchFamily="34" charset="0"/>
              </a:rPr>
              <a:t>lt</a:t>
            </a: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 pt, </a:t>
            </a:r>
            <a:r>
              <a:rPr lang="es-CL" sz="1800" err="1">
                <a:solidFill>
                  <a:srgbClr val="000000"/>
                </a:solidFill>
                <a:effectLst/>
                <a:latin typeface="Arial" panose="020B0604020202020204" pitchFamily="34" charset="0"/>
                <a:ea typeface="Calibri" panose="020F0502020204030204" pitchFamily="34" charset="0"/>
                <a:cs typeface="Arial" panose="020B0604020202020204" pitchFamily="34" charset="0"/>
              </a:rPr>
              <a:t>game_score</a:t>
            </a:r>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285750" indent="-285750">
              <a:buFontTx/>
              <a:buChar char="-"/>
            </a:pPr>
            <a:r>
              <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rPr>
              <a:t>Discretiza variables continuas de tiempo y puntaje</a:t>
            </a:r>
          </a:p>
        </p:txBody>
      </p:sp>
      <p:sp>
        <p:nvSpPr>
          <p:cNvPr id="4" name="Marcador de número de diapositiva 3"/>
          <p:cNvSpPr>
            <a:spLocks noGrp="1"/>
          </p:cNvSpPr>
          <p:nvPr>
            <p:ph type="sldNum" sz="quarter" idx="5"/>
          </p:nvPr>
        </p:nvSpPr>
        <p:spPr/>
        <p:txBody>
          <a:bodyPr/>
          <a:lstStyle/>
          <a:p>
            <a:fld id="{12EE1284-8BC8-48F8-B9D0-61FBEB731786}" type="slidenum">
              <a:rPr lang="es-CL" smtClean="0"/>
              <a:t>23</a:t>
            </a:fld>
            <a:endParaRPr lang="es-CL"/>
          </a:p>
        </p:txBody>
      </p:sp>
    </p:spTree>
    <p:extLst>
      <p:ext uri="{BB962C8B-B14F-4D97-AF65-F5344CB8AC3E}">
        <p14:creationId xmlns:p14="http://schemas.microsoft.com/office/powerpoint/2010/main" val="3705835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JTV: CONCLUSIONES</a:t>
            </a:r>
            <a:endParaRPr lang="es-CL" dirty="0"/>
          </a:p>
        </p:txBody>
      </p:sp>
      <p:sp>
        <p:nvSpPr>
          <p:cNvPr id="4" name="Marcador de número de diapositiva 3"/>
          <p:cNvSpPr>
            <a:spLocks noGrp="1"/>
          </p:cNvSpPr>
          <p:nvPr>
            <p:ph type="sldNum" sz="quarter" idx="5"/>
          </p:nvPr>
        </p:nvSpPr>
        <p:spPr/>
        <p:txBody>
          <a:bodyPr/>
          <a:lstStyle/>
          <a:p>
            <a:fld id="{12EE1284-8BC8-48F8-B9D0-61FBEB731786}" type="slidenum">
              <a:rPr lang="es-CL" smtClean="0"/>
              <a:t>24</a:t>
            </a:fld>
            <a:endParaRPr lang="es-CL"/>
          </a:p>
        </p:txBody>
      </p:sp>
    </p:spTree>
    <p:extLst>
      <p:ext uri="{BB962C8B-B14F-4D97-AF65-F5344CB8AC3E}">
        <p14:creationId xmlns:p14="http://schemas.microsoft.com/office/powerpoint/2010/main" val="299421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12EE1284-8BC8-48F8-B9D0-61FBEB731786}" type="slidenum">
              <a:rPr lang="es-CL" smtClean="0"/>
              <a:t>26</a:t>
            </a:fld>
            <a:endParaRPr lang="es-CL"/>
          </a:p>
        </p:txBody>
      </p:sp>
    </p:spTree>
    <p:extLst>
      <p:ext uri="{BB962C8B-B14F-4D97-AF65-F5344CB8AC3E}">
        <p14:creationId xmlns:p14="http://schemas.microsoft.com/office/powerpoint/2010/main" val="2880507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27</a:t>
            </a:fld>
            <a:endParaRPr lang="es-CL"/>
          </a:p>
        </p:txBody>
      </p:sp>
    </p:spTree>
    <p:extLst>
      <p:ext uri="{BB962C8B-B14F-4D97-AF65-F5344CB8AC3E}">
        <p14:creationId xmlns:p14="http://schemas.microsoft.com/office/powerpoint/2010/main" val="3824380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28</a:t>
            </a:fld>
            <a:endParaRPr lang="es-CL"/>
          </a:p>
        </p:txBody>
      </p:sp>
    </p:spTree>
    <p:extLst>
      <p:ext uri="{BB962C8B-B14F-4D97-AF65-F5344CB8AC3E}">
        <p14:creationId xmlns:p14="http://schemas.microsoft.com/office/powerpoint/2010/main" val="1616522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29</a:t>
            </a:fld>
            <a:endParaRPr lang="es-CL"/>
          </a:p>
        </p:txBody>
      </p:sp>
    </p:spTree>
    <p:extLst>
      <p:ext uri="{BB962C8B-B14F-4D97-AF65-F5344CB8AC3E}">
        <p14:creationId xmlns:p14="http://schemas.microsoft.com/office/powerpoint/2010/main" val="1216824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30</a:t>
            </a:fld>
            <a:endParaRPr lang="es-CL"/>
          </a:p>
        </p:txBody>
      </p:sp>
    </p:spTree>
    <p:extLst>
      <p:ext uri="{BB962C8B-B14F-4D97-AF65-F5344CB8AC3E}">
        <p14:creationId xmlns:p14="http://schemas.microsoft.com/office/powerpoint/2010/main" val="3340446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PMV:</a:t>
            </a:r>
          </a:p>
          <a:p>
            <a:r>
              <a:rPr lang="es-MX"/>
              <a:t>Todos los estudios consisten estudiantes universitarios ingeniería, con diversos enfoques.</a:t>
            </a:r>
          </a:p>
          <a:p>
            <a:pPr marL="342900" indent="-342900">
              <a:buAutoNum type="arabicParenR"/>
            </a:pPr>
            <a:r>
              <a:rPr lang="es-MX" sz="1800">
                <a:effectLst/>
                <a:latin typeface="Arial" panose="020B0604020202020204" pitchFamily="34" charset="0"/>
              </a:rPr>
              <a:t>D</a:t>
            </a:r>
            <a:r>
              <a:rPr lang="es-MX" sz="1800">
                <a:effectLst/>
                <a:latin typeface="Arial" panose="020B0604020202020204" pitchFamily="34" charset="0"/>
                <a:ea typeface="Calibri" panose="020F0502020204030204" pitchFamily="34" charset="0"/>
              </a:rPr>
              <a:t>atos personales, socioeconómicos y académicos, SW Elvira. Énfasis información familiar.</a:t>
            </a:r>
          </a:p>
          <a:p>
            <a:pPr marL="342900" indent="-342900">
              <a:buAutoNum type="arabicParenR"/>
            </a:pPr>
            <a:r>
              <a:rPr lang="es-CL" sz="1800">
                <a:effectLst/>
                <a:latin typeface="Arial" panose="020B0604020202020204" pitchFamily="34" charset="0"/>
                <a:ea typeface="Calibri" panose="020F0502020204030204" pitchFamily="34" charset="0"/>
              </a:rPr>
              <a:t>Deserción </a:t>
            </a:r>
            <a:r>
              <a:rPr lang="es-MX" sz="1800">
                <a:effectLst/>
                <a:latin typeface="Arial" panose="020B0604020202020204" pitchFamily="34" charset="0"/>
                <a:ea typeface="Calibri" panose="020F0502020204030204" pitchFamily="34" charset="0"/>
              </a:rPr>
              <a:t>a partir de factores </a:t>
            </a:r>
            <a:r>
              <a:rPr lang="es-CL" sz="1800">
                <a:effectLst/>
                <a:latin typeface="Arial" panose="020B0604020202020204" pitchFamily="34" charset="0"/>
                <a:ea typeface="Calibri" panose="020F0502020204030204" pitchFamily="34" charset="0"/>
              </a:rPr>
              <a:t>socioeconómicos, estudios cursados por estudiante y resultados académicos. </a:t>
            </a:r>
            <a:r>
              <a:rPr lang="es-MX" sz="1200">
                <a:effectLst/>
                <a:latin typeface="Arial" panose="020B0604020202020204" pitchFamily="34" charset="0"/>
                <a:ea typeface="Calibri" panose="020F0502020204030204" pitchFamily="34" charset="0"/>
              </a:rPr>
              <a:t>SW Elvira.</a:t>
            </a:r>
          </a:p>
          <a:p>
            <a:pPr marL="342900" indent="-342900">
              <a:buAutoNum type="arabicParenR"/>
            </a:pPr>
            <a:r>
              <a:rPr lang="es-ES" sz="1800">
                <a:effectLst/>
                <a:latin typeface="Arial" panose="020B0604020202020204" pitchFamily="34" charset="0"/>
                <a:ea typeface="Calibri" panose="020F0502020204030204" pitchFamily="34" charset="0"/>
              </a:rPr>
              <a:t>Se basa en resultados de evaluaciones a estudiantes de física. </a:t>
            </a:r>
            <a:r>
              <a:rPr lang="es-MX" sz="1200">
                <a:effectLst/>
                <a:latin typeface="Arial" panose="020B0604020202020204" pitchFamily="34" charset="0"/>
                <a:ea typeface="Calibri" panose="020F0502020204030204" pitchFamily="34" charset="0"/>
              </a:rPr>
              <a:t>SW Elvira.</a:t>
            </a:r>
          </a:p>
          <a:p>
            <a:pPr marL="342900" indent="-342900">
              <a:buAutoNum type="arabicParenR"/>
            </a:pPr>
            <a:r>
              <a:rPr lang="es-MX"/>
              <a:t>Datos de encuestas a estudiantes. </a:t>
            </a:r>
            <a:r>
              <a:rPr lang="es-CL" sz="1800">
                <a:effectLst/>
                <a:latin typeface="Arial" panose="020B0604020202020204" pitchFamily="34" charset="0"/>
              </a:rPr>
              <a:t>Factores</a:t>
            </a:r>
            <a:r>
              <a:rPr lang="es-CL" sz="1800">
                <a:effectLst/>
                <a:latin typeface="Arial" panose="020B0604020202020204" pitchFamily="34" charset="0"/>
                <a:ea typeface="Calibri" panose="020F0502020204030204" pitchFamily="34" charset="0"/>
              </a:rPr>
              <a:t> más relevantes relacionados a estudios cursados, si tiene beca, situación actual.</a:t>
            </a:r>
          </a:p>
          <a:p>
            <a:pPr marL="342900" indent="-342900">
              <a:buAutoNum type="arabicParenR"/>
            </a:pPr>
            <a:r>
              <a:rPr lang="es-CL" sz="1800">
                <a:effectLst/>
                <a:latin typeface="Arial" panose="020B0604020202020204" pitchFamily="34" charset="0"/>
                <a:ea typeface="Calibri" panose="020F0502020204030204" pitchFamily="34" charset="0"/>
              </a:rPr>
              <a:t>Relación entre perfil de estudiantes y su grado de participación en asignatura de programación. Datos sociodemográficos, de experiencia académica y </a:t>
            </a:r>
            <a:r>
              <a:rPr lang="es-MX" sz="1800">
                <a:effectLst/>
                <a:latin typeface="Arial" panose="020B0604020202020204" pitchFamily="34" charset="0"/>
                <a:ea typeface="Calibri" panose="020F0502020204030204" pitchFamily="34" charset="0"/>
              </a:rPr>
              <a:t>semestre en curso.</a:t>
            </a:r>
            <a:endParaRPr lang="es-MX"/>
          </a:p>
        </p:txBody>
      </p:sp>
      <p:sp>
        <p:nvSpPr>
          <p:cNvPr id="4" name="Marcador de número de diapositiva 3"/>
          <p:cNvSpPr>
            <a:spLocks noGrp="1"/>
          </p:cNvSpPr>
          <p:nvPr>
            <p:ph type="sldNum" sz="quarter" idx="5"/>
          </p:nvPr>
        </p:nvSpPr>
        <p:spPr/>
        <p:txBody>
          <a:bodyPr/>
          <a:lstStyle/>
          <a:p>
            <a:fld id="{12EE1284-8BC8-48F8-B9D0-61FBEB731786}" type="slidenum">
              <a:rPr lang="es-CL" smtClean="0"/>
              <a:t>3</a:t>
            </a:fld>
            <a:endParaRPr lang="es-CL"/>
          </a:p>
        </p:txBody>
      </p:sp>
    </p:spTree>
    <p:extLst>
      <p:ext uri="{BB962C8B-B14F-4D97-AF65-F5344CB8AC3E}">
        <p14:creationId xmlns:p14="http://schemas.microsoft.com/office/powerpoint/2010/main" val="2721262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31</a:t>
            </a:fld>
            <a:endParaRPr lang="es-CL"/>
          </a:p>
        </p:txBody>
      </p:sp>
    </p:spTree>
    <p:extLst>
      <p:ext uri="{BB962C8B-B14F-4D97-AF65-F5344CB8AC3E}">
        <p14:creationId xmlns:p14="http://schemas.microsoft.com/office/powerpoint/2010/main" val="380912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sz="1800">
              <a:solidFill>
                <a:srgbClr val="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32</a:t>
            </a:fld>
            <a:endParaRPr lang="es-CL"/>
          </a:p>
        </p:txBody>
      </p:sp>
    </p:spTree>
    <p:extLst>
      <p:ext uri="{BB962C8B-B14F-4D97-AF65-F5344CB8AC3E}">
        <p14:creationId xmlns:p14="http://schemas.microsoft.com/office/powerpoint/2010/main" val="42692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JTV: MOTIVACIÓN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MX"/>
              <a:t>El foco de nuestra investigación está en estudiar los aptitudes intelectuales de los alumnos de primer año del curso de programación.  Lo que nos motiva a resolver explicativamente por qué los alumnos trucan sus estudios sin posibilidad de retomarlos en el futuro.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MX"/>
              <a:t>Para lograrlo, hacemos uso de un test inicial que consta de un juego de diagnóstico de 6 niveles de dificultad que mide las aptitudes lógicas de cada alumno en el menor tiempo posible.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MX" sz="1200" b="0">
                <a:solidFill>
                  <a:srgbClr val="FFFFFF"/>
                </a:solidFill>
              </a:rPr>
              <a:t>Adicionalmente, se evalúan aptitudes en una prueba de diagnóstico que es usada como información adicional.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MX" sz="1200" b="0">
                <a:solidFill>
                  <a:srgbClr val="FFFFFF"/>
                </a:solidFill>
              </a:rPr>
              <a:t>Por lo tanto, para buscar una predicción explicativa, se hace uso de las redes bayesianas, que se basan en el teorema de </a:t>
            </a:r>
            <a:r>
              <a:rPr lang="es-MX" sz="1200" b="0" err="1">
                <a:solidFill>
                  <a:srgbClr val="FFFFFF"/>
                </a:solidFill>
              </a:rPr>
              <a:t>bayes</a:t>
            </a:r>
            <a:r>
              <a:rPr lang="es-MX" sz="1200" b="0">
                <a:solidFill>
                  <a:srgbClr val="FFFFFF"/>
                </a:solidFill>
              </a:rPr>
              <a:t> quien desarrolló la formula para el calculo de probabilidades condicionales.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MX" sz="1200" b="0">
                <a:solidFill>
                  <a:srgbClr val="FFFFFF"/>
                </a:solidFill>
              </a:rPr>
              <a:t>En base a este teorema se puede inferir las causas de reprobación y construir un modelo predictivo para la toma de decisiones.</a:t>
            </a:r>
            <a:endParaRPr lang="es-CL"/>
          </a:p>
        </p:txBody>
      </p:sp>
      <p:sp>
        <p:nvSpPr>
          <p:cNvPr id="4" name="Marcador de número de diapositiva 3"/>
          <p:cNvSpPr>
            <a:spLocks noGrp="1"/>
          </p:cNvSpPr>
          <p:nvPr>
            <p:ph type="sldNum" sz="quarter" idx="5"/>
          </p:nvPr>
        </p:nvSpPr>
        <p:spPr/>
        <p:txBody>
          <a:bodyPr/>
          <a:lstStyle/>
          <a:p>
            <a:fld id="{12EE1284-8BC8-48F8-B9D0-61FBEB731786}" type="slidenum">
              <a:rPr lang="es-CL" smtClean="0"/>
              <a:t>4</a:t>
            </a:fld>
            <a:endParaRPr lang="es-CL"/>
          </a:p>
        </p:txBody>
      </p:sp>
    </p:spTree>
    <p:extLst>
      <p:ext uri="{BB962C8B-B14F-4D97-AF65-F5344CB8AC3E}">
        <p14:creationId xmlns:p14="http://schemas.microsoft.com/office/powerpoint/2010/main" val="3299021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JTV: </a:t>
            </a:r>
            <a:r>
              <a:rPr lang="es-MX" sz="1200"/>
              <a:t>OBJETIVO GENERAL</a:t>
            </a:r>
          </a:p>
          <a:p>
            <a:endParaRPr lang="es-MX" sz="1200"/>
          </a:p>
          <a:p>
            <a:r>
              <a:rPr lang="es-MX" sz="1200"/>
              <a:t>Realizar una predicción de reprobación, con el fin de identificar reglas interpretables que expliquen las razones de la reprobación mediante el uso de </a:t>
            </a:r>
            <a:r>
              <a:rPr lang="es-MX" sz="1200" b="1"/>
              <a:t>Redes Bayesianas</a:t>
            </a:r>
            <a:endParaRPr lang="es-CL"/>
          </a:p>
        </p:txBody>
      </p:sp>
      <p:sp>
        <p:nvSpPr>
          <p:cNvPr id="4" name="Marcador de número de diapositiva 3"/>
          <p:cNvSpPr>
            <a:spLocks noGrp="1"/>
          </p:cNvSpPr>
          <p:nvPr>
            <p:ph type="sldNum" sz="quarter" idx="5"/>
          </p:nvPr>
        </p:nvSpPr>
        <p:spPr/>
        <p:txBody>
          <a:bodyPr/>
          <a:lstStyle/>
          <a:p>
            <a:fld id="{12EE1284-8BC8-48F8-B9D0-61FBEB731786}" type="slidenum">
              <a:rPr lang="es-CL" smtClean="0"/>
              <a:t>5</a:t>
            </a:fld>
            <a:endParaRPr lang="es-CL"/>
          </a:p>
        </p:txBody>
      </p:sp>
    </p:spTree>
    <p:extLst>
      <p:ext uri="{BB962C8B-B14F-4D97-AF65-F5344CB8AC3E}">
        <p14:creationId xmlns:p14="http://schemas.microsoft.com/office/powerpoint/2010/main" val="2413225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algn="just">
              <a:lnSpc>
                <a:spcPct val="150000"/>
              </a:lnSpc>
              <a:buFont typeface="Wingdings" panose="05000000000000000000" pitchFamily="2" charset="2"/>
              <a:buNone/>
            </a:pPr>
            <a:r>
              <a:rPr lang="es-CL" sz="1800">
                <a:effectLst/>
                <a:latin typeface="Arial" panose="020B0604020202020204" pitchFamily="34" charset="0"/>
                <a:ea typeface="Calibri" panose="020F0502020204030204" pitchFamily="34" charset="0"/>
                <a:cs typeface="Arial" panose="020B0604020202020204" pitchFamily="34" charset="0"/>
              </a:rPr>
              <a:t>JTV: OBJETIVOS ESPECÍFICOS</a:t>
            </a:r>
          </a:p>
          <a:p>
            <a:pPr marL="0" lvl="0" indent="0" algn="just">
              <a:lnSpc>
                <a:spcPct val="150000"/>
              </a:lnSpc>
              <a:buFont typeface="Wingdings" panose="05000000000000000000" pitchFamily="2" charset="2"/>
              <a:buNone/>
            </a:pPr>
            <a:endParaRPr lang="es-CL" sz="1800">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Preparar el 100% de la base de datos para su utilización en las fases iniciales del proyecto mediante métodos de limpieza y preprocesamiento.</a:t>
            </a: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Identificar, como mínimo, un número de cinco variables relevantes que permitan realizar el estudio.</a:t>
            </a: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Evaluar y seleccionar las herramientas de software que proporcionen las funciones requeridas para el modelamiento del problema mediante Redes Bayesianas.</a:t>
            </a: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Modelar el problema de predicción usando una Red Bayesiana, que permita aplicar la utilización de las variables identificadas. </a:t>
            </a: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Generar métricas para evaluar efectividad y desempeño del modelo generado.</a:t>
            </a:r>
          </a:p>
          <a:p>
            <a:pPr marL="342900" lvl="0" indent="-342900" algn="just">
              <a:lnSpc>
                <a:spcPct val="150000"/>
              </a:lnSpc>
              <a:spcAft>
                <a:spcPts val="800"/>
              </a:spcAft>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Evaluar los resultados obtenidos para identificar las causas que desencadenan la reprobación respondiendo a las preguntas de investigación planteadas.</a:t>
            </a:r>
          </a:p>
          <a:p>
            <a:pPr marL="0" lvl="0" indent="0" algn="just">
              <a:lnSpc>
                <a:spcPct val="150000"/>
              </a:lnSpc>
              <a:buFont typeface="Wingdings" panose="05000000000000000000" pitchFamily="2" charset="2"/>
              <a:buNone/>
            </a:pPr>
            <a:endParaRPr lang="es-CL" sz="1800">
              <a:effectLst/>
              <a:latin typeface="Arial" panose="020B0604020202020204" pitchFamily="34" charset="0"/>
              <a:ea typeface="Calibri" panose="020F0502020204030204" pitchFamily="34" charset="0"/>
              <a:cs typeface="Arial" panose="020B0604020202020204" pitchFamily="34" charset="0"/>
            </a:endParaRPr>
          </a:p>
          <a:p>
            <a:pPr marL="0" lvl="0" indent="0" algn="just">
              <a:lnSpc>
                <a:spcPct val="150000"/>
              </a:lnSpc>
              <a:buFont typeface="Wingdings" panose="05000000000000000000" pitchFamily="2" charset="2"/>
              <a:buNone/>
            </a:pPr>
            <a:r>
              <a:rPr lang="es-CL" sz="1800">
                <a:effectLst/>
                <a:latin typeface="Arial" panose="020B0604020202020204" pitchFamily="34" charset="0"/>
                <a:ea typeface="Calibri" panose="020F0502020204030204" pitchFamily="34" charset="0"/>
                <a:cs typeface="Arial" panose="020B0604020202020204" pitchFamily="34" charset="0"/>
              </a:rPr>
              <a:t>Preguntas de Investigación:</a:t>
            </a: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¿Se cuenta con un muestreo de datos suficiente para realizar el estudio?</a:t>
            </a: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¿Existen datos duplicados o que no aportarán información al modelo y por lo tanto deben ser eliminados?</a:t>
            </a: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¿Qué factores desencadenan la reprobación del curso de programación?</a:t>
            </a: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¿Cuáles otros factores no representados en la fuente de datos pueden influir en la reprobación de los estudiantes?</a:t>
            </a:r>
          </a:p>
          <a:p>
            <a:pPr marL="342900" lvl="0" indent="-342900" algn="just">
              <a:lnSpc>
                <a:spcPct val="150000"/>
              </a:lnSpc>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¿Cómo interpretamos los resultados en una red bayesiana aplicada al problema de la desaprobación de un curso?</a:t>
            </a:r>
          </a:p>
          <a:p>
            <a:pPr marL="342900" lvl="0" indent="-342900" algn="just">
              <a:lnSpc>
                <a:spcPct val="150000"/>
              </a:lnSpc>
              <a:spcAft>
                <a:spcPts val="800"/>
              </a:spcAft>
              <a:buFont typeface="Wingdings" panose="05000000000000000000" pitchFamily="2" charset="2"/>
              <a:buChar char=""/>
            </a:pPr>
            <a:r>
              <a:rPr lang="es-CL" sz="1800">
                <a:effectLst/>
                <a:latin typeface="Arial" panose="020B0604020202020204" pitchFamily="34" charset="0"/>
                <a:ea typeface="Calibri" panose="020F0502020204030204" pitchFamily="34" charset="0"/>
                <a:cs typeface="Arial" panose="020B0604020202020204" pitchFamily="34" charset="0"/>
              </a:rPr>
              <a:t>¿Como modelar causalmente la reprobación de un curso?</a:t>
            </a:r>
          </a:p>
          <a:p>
            <a:endParaRPr lang="es-CL"/>
          </a:p>
        </p:txBody>
      </p:sp>
      <p:sp>
        <p:nvSpPr>
          <p:cNvPr id="4" name="Marcador de número de diapositiva 3"/>
          <p:cNvSpPr>
            <a:spLocks noGrp="1"/>
          </p:cNvSpPr>
          <p:nvPr>
            <p:ph type="sldNum" sz="quarter" idx="5"/>
          </p:nvPr>
        </p:nvSpPr>
        <p:spPr/>
        <p:txBody>
          <a:bodyPr/>
          <a:lstStyle/>
          <a:p>
            <a:fld id="{12EE1284-8BC8-48F8-B9D0-61FBEB731786}" type="slidenum">
              <a:rPr lang="es-CL" smtClean="0"/>
              <a:t>6</a:t>
            </a:fld>
            <a:endParaRPr lang="es-CL"/>
          </a:p>
        </p:txBody>
      </p:sp>
    </p:spTree>
    <p:extLst>
      <p:ext uri="{BB962C8B-B14F-4D97-AF65-F5344CB8AC3E}">
        <p14:creationId xmlns:p14="http://schemas.microsoft.com/office/powerpoint/2010/main" val="2991602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000"/>
              <a:t>PMV</a:t>
            </a:r>
          </a:p>
          <a:p>
            <a:pPr marL="171450" indent="-171450">
              <a:buFontTx/>
              <a:buChar char="-"/>
            </a:pPr>
            <a:r>
              <a:rPr lang="es-CL" sz="1800">
                <a:effectLst/>
                <a:latin typeface="Arial" panose="020B0604020202020204" pitchFamily="34" charset="0"/>
                <a:ea typeface="Calibri" panose="020F0502020204030204" pitchFamily="34" charset="0"/>
              </a:rPr>
              <a:t>Son estructuras gráficas para representar relaciones probabilísticas entre un número de variables y hacer inferencias probabilísticas con esas variables.</a:t>
            </a:r>
            <a:endParaRPr lang="es-MX" sz="1000">
              <a:effectLst/>
              <a:latin typeface="Arial" panose="020B0604020202020204" pitchFamily="34"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CL" sz="1800">
                <a:effectLst/>
                <a:latin typeface="Arial" panose="020B0604020202020204" pitchFamily="34" charset="0"/>
                <a:ea typeface="Calibri" panose="020F0502020204030204" pitchFamily="34" charset="0"/>
              </a:rPr>
              <a:t>Teorema de Bayes.</a:t>
            </a:r>
          </a:p>
          <a:p>
            <a:pPr marL="171450" indent="-171450">
              <a:buFontTx/>
              <a:buChar char="-"/>
            </a:pPr>
            <a:endParaRPr lang="es-CL" sz="1800">
              <a:effectLst/>
              <a:latin typeface="Arial" panose="020B0604020202020204" pitchFamily="34" charset="0"/>
              <a:ea typeface="Calibri" panose="020F0502020204030204" pitchFamily="34" charset="0"/>
            </a:endParaRPr>
          </a:p>
        </p:txBody>
      </p:sp>
      <p:sp>
        <p:nvSpPr>
          <p:cNvPr id="4" name="Marcador de número de diapositiva 3"/>
          <p:cNvSpPr>
            <a:spLocks noGrp="1"/>
          </p:cNvSpPr>
          <p:nvPr>
            <p:ph type="sldNum" sz="quarter" idx="5"/>
          </p:nvPr>
        </p:nvSpPr>
        <p:spPr/>
        <p:txBody>
          <a:bodyPr/>
          <a:lstStyle/>
          <a:p>
            <a:fld id="{12EE1284-8BC8-48F8-B9D0-61FBEB731786}" type="slidenum">
              <a:rPr lang="es-CL" smtClean="0"/>
              <a:t>7</a:t>
            </a:fld>
            <a:endParaRPr lang="es-CL"/>
          </a:p>
        </p:txBody>
      </p:sp>
    </p:spTree>
    <p:extLst>
      <p:ext uri="{BB962C8B-B14F-4D97-AF65-F5344CB8AC3E}">
        <p14:creationId xmlns:p14="http://schemas.microsoft.com/office/powerpoint/2010/main" val="1819975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000"/>
              <a:t>PMV</a:t>
            </a:r>
          </a:p>
          <a:p>
            <a:pPr marL="171450" indent="-171450">
              <a:buFontTx/>
              <a:buChar char="-"/>
            </a:pPr>
            <a:endParaRPr lang="es-CL" sz="1800">
              <a:effectLst/>
              <a:latin typeface="Arial" panose="020B0604020202020204" pitchFamily="34" charset="0"/>
              <a:ea typeface="Calibri" panose="020F0502020204030204" pitchFamily="34" charset="0"/>
            </a:endParaRPr>
          </a:p>
          <a:p>
            <a:pPr marL="0" indent="0">
              <a:buFontTx/>
              <a:buNone/>
            </a:pPr>
            <a:r>
              <a:rPr lang="es-CL" sz="1800">
                <a:effectLst/>
                <a:latin typeface="Arial" panose="020B0604020202020204" pitchFamily="34" charset="0"/>
                <a:ea typeface="Calibri" panose="020F0502020204030204" pitchFamily="34" charset="0"/>
              </a:rPr>
              <a:t>JTV: </a:t>
            </a:r>
            <a:r>
              <a:rPr lang="es-MX" sz="1800">
                <a:effectLst/>
                <a:latin typeface="Arial" panose="020B0604020202020204" pitchFamily="34" charset="0"/>
                <a:ea typeface="Calibri" panose="020F0502020204030204" pitchFamily="34" charset="0"/>
              </a:rPr>
              <a:t>SELECCION DE VARIABLES:</a:t>
            </a:r>
          </a:p>
          <a:p>
            <a:pPr marL="0" indent="0">
              <a:buFontTx/>
              <a:buNone/>
            </a:pPr>
            <a:r>
              <a:rPr lang="es-MX" sz="1800">
                <a:effectLst/>
                <a:latin typeface="Arial" panose="020B0604020202020204" pitchFamily="34" charset="0"/>
                <a:ea typeface="Calibri" panose="020F0502020204030204" pitchFamily="34" charset="0"/>
              </a:rPr>
              <a:t>=======================</a:t>
            </a:r>
          </a:p>
          <a:p>
            <a:pPr marL="0" indent="0">
              <a:buFontTx/>
              <a:buNone/>
            </a:pPr>
            <a:r>
              <a:rPr lang="es-MX" sz="1800">
                <a:effectLst/>
                <a:latin typeface="Arial" panose="020B0604020202020204" pitchFamily="34" charset="0"/>
                <a:ea typeface="Calibri" panose="020F0502020204030204" pitchFamily="34" charset="0"/>
              </a:rPr>
              <a:t>Los métodos de selección de variables se utilizan para la reducción de dimensionalidad en un conjuntos de muestras, ya sea para mejorar la precisión o aumentar el rendimiento de un modelo.</a:t>
            </a:r>
          </a:p>
          <a:p>
            <a:pPr marL="0" indent="0">
              <a:buFontTx/>
              <a:buNone/>
            </a:pPr>
            <a:r>
              <a:rPr lang="es-MX" sz="1800">
                <a:effectLst/>
                <a:latin typeface="Arial" panose="020B0604020202020204" pitchFamily="34" charset="0"/>
                <a:ea typeface="Calibri" panose="020F0502020204030204" pitchFamily="34" charset="0"/>
              </a:rPr>
              <a:t>La utilización de los métodos de selección de variables nos proporciona tres beneficios principales: </a:t>
            </a:r>
          </a:p>
          <a:p>
            <a:pPr marL="342900" indent="-342900">
              <a:buFontTx/>
              <a:buAutoNum type="arabicPeriod"/>
            </a:pPr>
            <a:r>
              <a:rPr lang="es-MX" sz="1800">
                <a:effectLst/>
                <a:latin typeface="Arial" panose="020B0604020202020204" pitchFamily="34" charset="0"/>
                <a:ea typeface="Calibri" panose="020F0502020204030204" pitchFamily="34" charset="0"/>
              </a:rPr>
              <a:t>Reduce el sobreajuste lo que implica tener menos datos redundantes para no tomar decisiones basadas en ruido.</a:t>
            </a:r>
          </a:p>
          <a:p>
            <a:pPr marL="342900" indent="-342900">
              <a:buFontTx/>
              <a:buAutoNum type="arabicPeriod"/>
            </a:pPr>
            <a:r>
              <a:rPr lang="es-MX" sz="1800">
                <a:effectLst/>
                <a:latin typeface="Arial" panose="020B0604020202020204" pitchFamily="34" charset="0"/>
                <a:ea typeface="Calibri" panose="020F0502020204030204" pitchFamily="34" charset="0"/>
              </a:rPr>
              <a:t>Mejora la precisión lo que implica menos datos engañosos que afectan la precisión.</a:t>
            </a:r>
          </a:p>
          <a:p>
            <a:pPr marL="342900" indent="-342900">
              <a:buFontTx/>
              <a:buAutoNum type="arabicPeriod"/>
            </a:pPr>
            <a:r>
              <a:rPr lang="es-MX" sz="1800">
                <a:effectLst/>
                <a:latin typeface="Arial" panose="020B0604020202020204" pitchFamily="34" charset="0"/>
                <a:ea typeface="Calibri" panose="020F0502020204030204" pitchFamily="34" charset="0"/>
              </a:rPr>
              <a:t>Reduce el tiempo de entrenamiento lo que implica que los algoritmos entrenan más rápido.</a:t>
            </a:r>
          </a:p>
          <a:p>
            <a:pPr marL="342900" indent="-342900">
              <a:buFontTx/>
              <a:buAutoNum type="arabicPeriod"/>
            </a:pPr>
            <a:endParaRPr lang="es-MX" sz="1800">
              <a:effectLst/>
              <a:latin typeface="Arial" panose="020B0604020202020204" pitchFamily="34" charset="0"/>
              <a:ea typeface="Calibri" panose="020F0502020204030204" pitchFamily="34" charset="0"/>
            </a:endParaRPr>
          </a:p>
          <a:p>
            <a:pPr marL="0" indent="0">
              <a:buFontTx/>
              <a:buNone/>
            </a:pPr>
            <a:r>
              <a:rPr lang="es-MX" sz="1800">
                <a:effectLst/>
                <a:latin typeface="Arial" panose="020B0604020202020204" pitchFamily="34" charset="0"/>
                <a:ea typeface="Calibri" panose="020F0502020204030204" pitchFamily="34" charset="0"/>
              </a:rPr>
              <a:t>SMOTE:</a:t>
            </a:r>
          </a:p>
          <a:p>
            <a:pPr marL="0" indent="0">
              <a:buFontTx/>
              <a:buNone/>
            </a:pPr>
            <a:r>
              <a:rPr lang="es-MX" sz="1800">
                <a:effectLst/>
                <a:latin typeface="Arial" panose="020B0604020202020204" pitchFamily="34" charset="0"/>
                <a:ea typeface="Calibri" panose="020F0502020204030204" pitchFamily="34" charset="0"/>
              </a:rPr>
              <a:t>======</a:t>
            </a:r>
          </a:p>
          <a:p>
            <a:pPr marL="0" indent="0">
              <a:buFontTx/>
              <a:buNone/>
            </a:pPr>
            <a:r>
              <a:rPr lang="es-MX" sz="1800">
                <a:effectLst/>
                <a:latin typeface="Arial" panose="020B0604020202020204" pitchFamily="34" charset="0"/>
                <a:ea typeface="Calibri" panose="020F0502020204030204" pitchFamily="34" charset="0"/>
              </a:rPr>
              <a:t>Es una técnica de sobremuestreo de datos utilizado a menudo cuando los conjuntos de datos se encuentran desequilibrados,  es decir, si las categorías de clasificación no están igualmente representadas. Generalmente para evaluar las técnicas de sobremuestreo se usan métricas de validación de modelos, en este caso la que más representa la validez del uso de esta técnica es el uso del área bajo la curva (AUC) y la Característica Operativa del Receptor (ROC).</a:t>
            </a:r>
          </a:p>
        </p:txBody>
      </p:sp>
      <p:sp>
        <p:nvSpPr>
          <p:cNvPr id="4" name="Marcador de número de diapositiva 3"/>
          <p:cNvSpPr>
            <a:spLocks noGrp="1"/>
          </p:cNvSpPr>
          <p:nvPr>
            <p:ph type="sldNum" sz="quarter" idx="5"/>
          </p:nvPr>
        </p:nvSpPr>
        <p:spPr/>
        <p:txBody>
          <a:bodyPr/>
          <a:lstStyle/>
          <a:p>
            <a:fld id="{12EE1284-8BC8-48F8-B9D0-61FBEB731786}" type="slidenum">
              <a:rPr lang="es-CL" smtClean="0"/>
              <a:t>8</a:t>
            </a:fld>
            <a:endParaRPr lang="es-CL"/>
          </a:p>
        </p:txBody>
      </p:sp>
    </p:spTree>
    <p:extLst>
      <p:ext uri="{BB962C8B-B14F-4D97-AF65-F5344CB8AC3E}">
        <p14:creationId xmlns:p14="http://schemas.microsoft.com/office/powerpoint/2010/main" val="2074435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a:t>PMV</a:t>
            </a:r>
          </a:p>
          <a:p>
            <a:pPr marL="171450" indent="-171450">
              <a:buFontTx/>
              <a:buChar char="-"/>
            </a:pPr>
            <a:r>
              <a:rPr lang="es-MX"/>
              <a:t>Enfoque: dado el planteamiento del problema, naturaleza de la información y resultados que se desea obtener.</a:t>
            </a:r>
          </a:p>
          <a:p>
            <a:pPr marL="171450" indent="-171450">
              <a:buFontTx/>
              <a:buChar char="-"/>
            </a:pPr>
            <a:r>
              <a:rPr lang="es-MX"/>
              <a:t>Metodología: se analizan SEMMA, CRISP-DM. Se elige KDD por proporcionar guía general ajustable.</a:t>
            </a:r>
          </a:p>
          <a:p>
            <a:pPr marL="171450" indent="-171450">
              <a:buFontTx/>
              <a:buChar char="-"/>
            </a:pPr>
            <a:endParaRPr lang="es-CL"/>
          </a:p>
        </p:txBody>
      </p:sp>
      <p:sp>
        <p:nvSpPr>
          <p:cNvPr id="4" name="Marcador de número de diapositiva 3"/>
          <p:cNvSpPr>
            <a:spLocks noGrp="1"/>
          </p:cNvSpPr>
          <p:nvPr>
            <p:ph type="sldNum" sz="quarter" idx="5"/>
          </p:nvPr>
        </p:nvSpPr>
        <p:spPr/>
        <p:txBody>
          <a:bodyPr/>
          <a:lstStyle/>
          <a:p>
            <a:fld id="{12EE1284-8BC8-48F8-B9D0-61FBEB731786}" type="slidenum">
              <a:rPr lang="es-CL" smtClean="0"/>
              <a:t>9</a:t>
            </a:fld>
            <a:endParaRPr lang="es-CL"/>
          </a:p>
        </p:txBody>
      </p:sp>
    </p:spTree>
    <p:extLst>
      <p:ext uri="{BB962C8B-B14F-4D97-AF65-F5344CB8AC3E}">
        <p14:creationId xmlns:p14="http://schemas.microsoft.com/office/powerpoint/2010/main" val="671635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ED51DD-80D3-428F-BD0D-704F7FEF575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BAAAFAF3-CBF0-4A8B-BF7A-C45E7B2949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716580C7-F7BD-476D-86A7-254DB3E5F345}"/>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5" name="Marcador de pie de página 4">
            <a:extLst>
              <a:ext uri="{FF2B5EF4-FFF2-40B4-BE49-F238E27FC236}">
                <a16:creationId xmlns:a16="http://schemas.microsoft.com/office/drawing/2014/main" id="{BAC8721C-8D42-462C-81D5-EDFCA698BBCD}"/>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FCBAC63-F7C4-4279-B44C-841F81F0E695}"/>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361794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AC9B49-50CB-455D-BFFC-A68CAAD80488}"/>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45A52045-5230-412F-9D40-493AB1095AA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EC4C4D1-FFB6-42AE-91C6-89D28F6393BC}"/>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5" name="Marcador de pie de página 4">
            <a:extLst>
              <a:ext uri="{FF2B5EF4-FFF2-40B4-BE49-F238E27FC236}">
                <a16:creationId xmlns:a16="http://schemas.microsoft.com/office/drawing/2014/main" id="{C86921AC-3C40-4C29-8E33-C11D815D05CB}"/>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7ADAD44B-9332-47BE-9AF6-C47D254135F8}"/>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2347032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110A389-F461-4432-8E13-29ED8E87955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F28994E0-25A1-4421-B627-625B497D632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162C5B2A-F3E4-40E3-A843-B30166C448DB}"/>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5" name="Marcador de pie de página 4">
            <a:extLst>
              <a:ext uri="{FF2B5EF4-FFF2-40B4-BE49-F238E27FC236}">
                <a16:creationId xmlns:a16="http://schemas.microsoft.com/office/drawing/2014/main" id="{E3267953-C599-48B4-A2A7-DBFC1255554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E749A156-5F8B-459B-B67C-218A71584846}"/>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3604755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6E60CF-F5DF-4DB4-8783-DA02EE4C0AAA}"/>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592AA7FC-F6AD-4C39-BB47-5346B7FF733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A8456C11-5BFE-4108-AF8E-1A3D2D383968}"/>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5" name="Marcador de pie de página 4">
            <a:extLst>
              <a:ext uri="{FF2B5EF4-FFF2-40B4-BE49-F238E27FC236}">
                <a16:creationId xmlns:a16="http://schemas.microsoft.com/office/drawing/2014/main" id="{A65C58C1-EB80-4918-82E4-243D4F25123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734434A1-B5B6-4C8E-AE74-142E8BCB1CEF}"/>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4275143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EE752A-29AD-4E69-A817-942B2C61888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CCAE71E4-4FB4-4406-AB53-D21DADC7D0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3BF2087-BA71-42E4-972A-B3984D53F951}"/>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5" name="Marcador de pie de página 4">
            <a:extLst>
              <a:ext uri="{FF2B5EF4-FFF2-40B4-BE49-F238E27FC236}">
                <a16:creationId xmlns:a16="http://schemas.microsoft.com/office/drawing/2014/main" id="{A8539043-3416-479B-8456-79E48B1BA40B}"/>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A3B2BAEF-C234-4828-8D5C-C1A8ECEF5503}"/>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2776244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36AF35-7DA6-4376-9A17-ADBD544832A6}"/>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FB218CB1-3AD6-4465-A9B4-50850BDF7F0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D52C5943-ACEC-41F4-8C0E-439F4B2A526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A97AF669-0879-4B9E-81EE-BA930D077333}"/>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6" name="Marcador de pie de página 5">
            <a:extLst>
              <a:ext uri="{FF2B5EF4-FFF2-40B4-BE49-F238E27FC236}">
                <a16:creationId xmlns:a16="http://schemas.microsoft.com/office/drawing/2014/main" id="{0D271875-CFA7-4B95-8486-3146E67EA140}"/>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1B390183-526F-4DF9-94E7-EF846F536E4B}"/>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2138797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E47F76-E34C-4B2F-A899-B920EC7B136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53FFBB5B-45E2-4CEE-A00A-35EB8DEE72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273A286-EDFB-4FE0-861F-9A73D77EA9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B58B79A5-8B7D-474B-979A-3FA9713C89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CBE9E9A-B68A-4E41-B81B-A8F72B9755C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B63EE438-E4A9-4BE1-B9BC-39A914D95C03}"/>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8" name="Marcador de pie de página 7">
            <a:extLst>
              <a:ext uri="{FF2B5EF4-FFF2-40B4-BE49-F238E27FC236}">
                <a16:creationId xmlns:a16="http://schemas.microsoft.com/office/drawing/2014/main" id="{AC8730D5-735B-4272-8926-71466D1464AB}"/>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D466B92A-2C1D-48D0-852A-F6770C8C2DF7}"/>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129037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F3008-0FF6-4108-8B60-7F4C7A2F68EB}"/>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BA739DBA-1FF2-4829-8BD2-6F60B5CD04DA}"/>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4" name="Marcador de pie de página 3">
            <a:extLst>
              <a:ext uri="{FF2B5EF4-FFF2-40B4-BE49-F238E27FC236}">
                <a16:creationId xmlns:a16="http://schemas.microsoft.com/office/drawing/2014/main" id="{362296CA-D347-4338-B7F6-6F300FD8610A}"/>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6DD15A30-E130-4B36-B9C7-191173F012CC}"/>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174009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BA56418-FD13-4357-AAF6-687D7129A888}"/>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3" name="Marcador de pie de página 2">
            <a:extLst>
              <a:ext uri="{FF2B5EF4-FFF2-40B4-BE49-F238E27FC236}">
                <a16:creationId xmlns:a16="http://schemas.microsoft.com/office/drawing/2014/main" id="{7C2169C5-7786-439F-9AD7-1C46B2BE7BE3}"/>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84F5F202-4BF9-4EAC-AEF7-26E69D978984}"/>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399950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D28D4-58D1-41EA-9FCC-19BF1A7EECB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B0401C3-1C30-4A8A-8C61-A424BDE7E4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7FB1EE1A-D888-430C-9103-7D503C864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AFF1D97-2BB1-48EF-AFCA-45C78484799A}"/>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6" name="Marcador de pie de página 5">
            <a:extLst>
              <a:ext uri="{FF2B5EF4-FFF2-40B4-BE49-F238E27FC236}">
                <a16:creationId xmlns:a16="http://schemas.microsoft.com/office/drawing/2014/main" id="{3B993730-86B5-4432-ABFC-D0C26B5F4E75}"/>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602325C4-434F-471C-A18E-C09F936B4691}"/>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119439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3EAB4-EACB-4E1D-971E-D549C7B3933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8F46FC7D-0BF3-45DF-A245-7831CA4A42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08935C93-84DF-419A-84BE-36B765016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CE69F6D-C971-459C-9138-870552728217}"/>
              </a:ext>
            </a:extLst>
          </p:cNvPr>
          <p:cNvSpPr>
            <a:spLocks noGrp="1"/>
          </p:cNvSpPr>
          <p:nvPr>
            <p:ph type="dt" sz="half" idx="10"/>
          </p:nvPr>
        </p:nvSpPr>
        <p:spPr/>
        <p:txBody>
          <a:bodyPr/>
          <a:lstStyle/>
          <a:p>
            <a:fld id="{6B17A562-558D-478D-ADA9-69DAB7343928}" type="datetimeFigureOut">
              <a:rPr lang="es-CL" smtClean="0"/>
              <a:t>25-08-2021</a:t>
            </a:fld>
            <a:endParaRPr lang="es-CL"/>
          </a:p>
        </p:txBody>
      </p:sp>
      <p:sp>
        <p:nvSpPr>
          <p:cNvPr id="6" name="Marcador de pie de página 5">
            <a:extLst>
              <a:ext uri="{FF2B5EF4-FFF2-40B4-BE49-F238E27FC236}">
                <a16:creationId xmlns:a16="http://schemas.microsoft.com/office/drawing/2014/main" id="{C47490FD-852B-468A-A625-95AC3E784648}"/>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874E022C-F48A-41DA-82C5-E5F39F493E48}"/>
              </a:ext>
            </a:extLst>
          </p:cNvPr>
          <p:cNvSpPr>
            <a:spLocks noGrp="1"/>
          </p:cNvSpPr>
          <p:nvPr>
            <p:ph type="sldNum" sz="quarter" idx="12"/>
          </p:nvPr>
        </p:nvSpPr>
        <p:spPr/>
        <p:txBody>
          <a:bodyPr/>
          <a:lstStyle/>
          <a:p>
            <a:fld id="{A4D64C72-6400-4BBB-8DC6-74ECFD155EB7}" type="slidenum">
              <a:rPr lang="es-CL" smtClean="0"/>
              <a:t>‹Nº›</a:t>
            </a:fld>
            <a:endParaRPr lang="es-CL"/>
          </a:p>
        </p:txBody>
      </p:sp>
    </p:spTree>
    <p:extLst>
      <p:ext uri="{BB962C8B-B14F-4D97-AF65-F5344CB8AC3E}">
        <p14:creationId xmlns:p14="http://schemas.microsoft.com/office/powerpoint/2010/main" val="197183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3C9D89A-94A0-4125-9AA5-5C4F5864E3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CFC83453-4379-4E6F-BC71-BEA1C32B0E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FA160431-0C10-4A7B-9102-A60AC9DCF5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17A562-558D-478D-ADA9-69DAB7343928}" type="datetimeFigureOut">
              <a:rPr lang="es-CL" smtClean="0"/>
              <a:t>25-08-2021</a:t>
            </a:fld>
            <a:endParaRPr lang="es-CL"/>
          </a:p>
        </p:txBody>
      </p:sp>
      <p:sp>
        <p:nvSpPr>
          <p:cNvPr id="5" name="Marcador de pie de página 4">
            <a:extLst>
              <a:ext uri="{FF2B5EF4-FFF2-40B4-BE49-F238E27FC236}">
                <a16:creationId xmlns:a16="http://schemas.microsoft.com/office/drawing/2014/main" id="{0D02C4C3-7F31-4F6D-A3B2-F7F012F3A8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B5974EC3-B51B-4457-A0D2-45092706A0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64C72-6400-4BBB-8DC6-74ECFD155EB7}" type="slidenum">
              <a:rPr lang="es-CL" smtClean="0"/>
              <a:t>‹Nº›</a:t>
            </a:fld>
            <a:endParaRPr lang="es-CL"/>
          </a:p>
        </p:txBody>
      </p:sp>
    </p:spTree>
    <p:extLst>
      <p:ext uri="{BB962C8B-B14F-4D97-AF65-F5344CB8AC3E}">
        <p14:creationId xmlns:p14="http://schemas.microsoft.com/office/powerpoint/2010/main" val="222610769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11.jpeg"/><Relationship Id="rId7" Type="http://schemas.openxmlformats.org/officeDocument/2006/relationships/diagramLayout" Target="../diagrams/layout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image" Target="../media/image1.jpeg"/><Relationship Id="rId10" Type="http://schemas.microsoft.com/office/2007/relationships/diagramDrawing" Target="../diagrams/drawing10.xml"/><Relationship Id="rId4" Type="http://schemas.openxmlformats.org/officeDocument/2006/relationships/hyperlink" Target="https://lacliniquewp.com/checklist-wordpress/" TargetMode="External"/><Relationship Id="rId9" Type="http://schemas.openxmlformats.org/officeDocument/2006/relationships/diagramColors" Target="../diagrams/colors10.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24.gif"/><Relationship Id="rId7" Type="http://schemas.openxmlformats.org/officeDocument/2006/relationships/diagramLayout" Target="../diagrams/layout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Data" Target="../diagrams/data11.xml"/><Relationship Id="rId5" Type="http://schemas.openxmlformats.org/officeDocument/2006/relationships/image" Target="../media/image1.jpeg"/><Relationship Id="rId10" Type="http://schemas.microsoft.com/office/2007/relationships/diagramDrawing" Target="../diagrams/drawing11.xml"/><Relationship Id="rId4" Type="http://schemas.openxmlformats.org/officeDocument/2006/relationships/hyperlink" Target="http://www.infotecarios.com/revalorizando-el-analisis-documental/" TargetMode="External"/><Relationship Id="rId9" Type="http://schemas.openxmlformats.org/officeDocument/2006/relationships/diagramColors" Target="../diagrams/colors11.xml"/></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gif"/><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jpeg"/><Relationship Id="rId4" Type="http://schemas.openxmlformats.org/officeDocument/2006/relationships/hyperlink" Target="http://www.infotecarios.com/revalorizando-el-analisis-documenta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1.jpeg"/><Relationship Id="rId7" Type="http://schemas.openxmlformats.org/officeDocument/2006/relationships/diagramQuickStyle" Target="../diagrams/quickStyle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31.png"/><Relationship Id="rId9" Type="http://schemas.microsoft.com/office/2007/relationships/diagramDrawing" Target="../diagrams/drawing12.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32.jpeg"/><Relationship Id="rId7" Type="http://schemas.openxmlformats.org/officeDocument/2006/relationships/diagramLayout" Target="../diagrams/layout13.xml"/><Relationship Id="rId12" Type="http://schemas.openxmlformats.org/officeDocument/2006/relationships/hyperlink" Target="https://el.wikipedia.org/wiki/Python"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Data" Target="../diagrams/data13.xml"/><Relationship Id="rId11" Type="http://schemas.openxmlformats.org/officeDocument/2006/relationships/image" Target="../media/image33.png"/><Relationship Id="rId5" Type="http://schemas.openxmlformats.org/officeDocument/2006/relationships/image" Target="../media/image1.jpeg"/><Relationship Id="rId10" Type="http://schemas.microsoft.com/office/2007/relationships/diagramDrawing" Target="../diagrams/drawing13.xml"/><Relationship Id="rId4" Type="http://schemas.openxmlformats.org/officeDocument/2006/relationships/hyperlink" Target="https://elblogdebearodriguez.blogspot.com/2017/05/experimentos-sociales-conclusiones.html" TargetMode="External"/><Relationship Id="rId9" Type="http://schemas.openxmlformats.org/officeDocument/2006/relationships/diagramColors" Target="../diagrams/colors13.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www.sintetia.com/porque-una-lista-de-tareas-con-prioridades-no-funcion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hem.libretexts.org/Textbook_Maps/Introductory_Chemistry_Textbook_Maps/Map:_Introductory_Chemistry_(CK-12)/03:_Measurements/3.12:_Accuracy_and_Precisio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3" Type="http://schemas.openxmlformats.org/officeDocument/2006/relationships/image" Target="../media/image1.jpeg"/><Relationship Id="rId7" Type="http://schemas.openxmlformats.org/officeDocument/2006/relationships/diagramColors" Target="../diagrams/colors1.xml"/><Relationship Id="rId12" Type="http://schemas.openxmlformats.org/officeDocument/2006/relationships/diagramLayout" Target="../diagrams/layout2.xml"/><Relationship Id="rId17" Type="http://schemas.openxmlformats.org/officeDocument/2006/relationships/diagramLayout" Target="../diagrams/layout3.xml"/><Relationship Id="rId2" Type="http://schemas.openxmlformats.org/officeDocument/2006/relationships/notesSlide" Target="../notesSlides/notesSlide2.xml"/><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Data" Target="../diagrams/data2.xml"/><Relationship Id="rId5" Type="http://schemas.openxmlformats.org/officeDocument/2006/relationships/diagramLayout" Target="../diagrams/layout1.xml"/><Relationship Id="rId15" Type="http://schemas.microsoft.com/office/2007/relationships/diagramDrawing" Target="../diagrams/drawing2.xml"/><Relationship Id="rId10" Type="http://schemas.openxmlformats.org/officeDocument/2006/relationships/hyperlink" Target="http://www.mentesliberadas.com/2013/06/03/consejos-para-preparar-recuperatorios/" TargetMode="External"/><Relationship Id="rId19" Type="http://schemas.openxmlformats.org/officeDocument/2006/relationships/diagramColors" Target="../diagrams/colors3.xml"/><Relationship Id="rId4" Type="http://schemas.openxmlformats.org/officeDocument/2006/relationships/diagramData" Target="../diagrams/data1.xml"/><Relationship Id="rId9" Type="http://schemas.openxmlformats.org/officeDocument/2006/relationships/image" Target="../media/image2.jpeg"/><Relationship Id="rId14" Type="http://schemas.openxmlformats.org/officeDocument/2006/relationships/diagramColors" Target="../diagrams/colors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equoasturias.org/22-de-febrero-dia-por-la-igualdad-salarial/" TargetMode="Externa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equoasturias.org/22-de-febrero-dia-por-la-igualdad-salarial/" TargetMode="Externa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equoasturias.org/22-de-febrero-dia-por-la-igualdad-salarial/" TargetMode="Externa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jpeg"/><Relationship Id="rId7" Type="http://schemas.openxmlformats.org/officeDocument/2006/relationships/diagramColors" Target="../diagrams/colors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10" Type="http://schemas.openxmlformats.org/officeDocument/2006/relationships/hyperlink" Target="http://www.machinelearning.ru/wiki/index.php?title=WEKA" TargetMode="External"/><Relationship Id="rId4" Type="http://schemas.openxmlformats.org/officeDocument/2006/relationships/diagramData" Target="../diagrams/data14.xml"/><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jpeg"/><Relationship Id="rId7" Type="http://schemas.openxmlformats.org/officeDocument/2006/relationships/diagramColors" Target="../diagrams/colors1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hyperlink" Target="http://www.crigiaveno.it/wp/noi-con-la-c-r-i-2/" TargetMode="External"/><Relationship Id="rId4" Type="http://schemas.openxmlformats.org/officeDocument/2006/relationships/diagramData" Target="../diagrams/data15.xml"/><Relationship Id="rId9"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es.wikipedia.org/wiki/Teorema_de_Bay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36.sv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36.sv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hyperlink" Target="http://www.instruccionesdeuso.es/2016/09/por-que-los-lectores-no-eligen-los.html" TargetMode="External"/><Relationship Id="rId4" Type="http://schemas.openxmlformats.org/officeDocument/2006/relationships/diagramData" Target="../diagrams/data4.xml"/><Relationship Id="rId9"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36.sv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jpeg"/><Relationship Id="rId7" Type="http://schemas.openxmlformats.org/officeDocument/2006/relationships/diagramQuickStyle" Target="../diagrams/quickStyl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1.jpeg"/><Relationship Id="rId9" Type="http://schemas.microsoft.com/office/2007/relationships/diagramDrawing" Target="../diagrams/drawing5.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s://optimizatusfinanzas.com/define-tus-objetivos-ya/"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hyperlink" Target="https://www.flickr.com/photos/gasparutti/21242352032" TargetMode="External"/><Relationship Id="rId4" Type="http://schemas.openxmlformats.org/officeDocument/2006/relationships/diagramLayout" Target="../diagrams/layout6.xml"/><Relationship Id="rId9"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jpe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9.jpeg"/><Relationship Id="rId5" Type="http://schemas.openxmlformats.org/officeDocument/2006/relationships/diagramLayout" Target="../diagrams/layout7.xml"/><Relationship Id="rId10" Type="http://schemas.openxmlformats.org/officeDocument/2006/relationships/image" Target="../media/image8.png"/><Relationship Id="rId4" Type="http://schemas.openxmlformats.org/officeDocument/2006/relationships/diagramData" Target="../diagrams/data7.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jpeg"/><Relationship Id="rId7" Type="http://schemas.openxmlformats.org/officeDocument/2006/relationships/diagramColors" Target="../diagrams/colors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10.jpeg"/><Relationship Id="rId7" Type="http://schemas.openxmlformats.org/officeDocument/2006/relationships/diagramLayout" Target="../diagrams/layout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9.xml"/><Relationship Id="rId5" Type="http://schemas.openxmlformats.org/officeDocument/2006/relationships/image" Target="../media/image1.jpeg"/><Relationship Id="rId10" Type="http://schemas.microsoft.com/office/2007/relationships/diagramDrawing" Target="../diagrams/drawing9.xml"/><Relationship Id="rId4" Type="http://schemas.openxmlformats.org/officeDocument/2006/relationships/hyperlink" Target="https://jbgeducafisica.blogspot.com/2012/10/continuando-con-la-publicacion-del.html" TargetMode="External"/><Relationship Id="rId9" Type="http://schemas.openxmlformats.org/officeDocument/2006/relationships/diagramColors" Target="../diagrams/colors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66">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8">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14" name="Rectangle 70">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15" name="Straight Connector 72">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16" name="Rectangle 74">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DDA7AE42-A66B-47DE-8DAF-BDB02EC86303}"/>
              </a:ext>
            </a:extLst>
          </p:cNvPr>
          <p:cNvSpPr>
            <a:spLocks noGrp="1"/>
          </p:cNvSpPr>
          <p:nvPr>
            <p:ph type="ctrTitle"/>
          </p:nvPr>
        </p:nvSpPr>
        <p:spPr>
          <a:xfrm>
            <a:off x="6736924" y="709922"/>
            <a:ext cx="4566230" cy="3994785"/>
          </a:xfrm>
        </p:spPr>
        <p:txBody>
          <a:bodyPr>
            <a:normAutofit/>
          </a:bodyPr>
          <a:lstStyle/>
          <a:p>
            <a:r>
              <a:rPr lang="es-CL" sz="4000" b="1">
                <a:solidFill>
                  <a:srgbClr val="FFFFFF"/>
                </a:solidFill>
              </a:rPr>
              <a:t>Deserción académica: Predicción explicativa aplicando Redes Bayesianas</a:t>
            </a:r>
            <a:br>
              <a:rPr lang="es-CL" sz="3400" b="1">
                <a:solidFill>
                  <a:srgbClr val="FFFFFF"/>
                </a:solidFill>
              </a:rPr>
            </a:br>
            <a:br>
              <a:rPr lang="es-CL" sz="3400">
                <a:solidFill>
                  <a:srgbClr val="FFFFFF"/>
                </a:solidFill>
              </a:rPr>
            </a:br>
            <a:r>
              <a:rPr lang="es-CL" sz="2700">
                <a:solidFill>
                  <a:srgbClr val="FFFFFF"/>
                </a:solidFill>
              </a:rPr>
              <a:t>Tesis conducente a grado de Magíster en Ingeniería Informática</a:t>
            </a:r>
          </a:p>
        </p:txBody>
      </p:sp>
      <p:sp>
        <p:nvSpPr>
          <p:cNvPr id="3" name="Subtítulo 2">
            <a:extLst>
              <a:ext uri="{FF2B5EF4-FFF2-40B4-BE49-F238E27FC236}">
                <a16:creationId xmlns:a16="http://schemas.microsoft.com/office/drawing/2014/main" id="{537861CA-5B6E-4571-84BB-EB8016DF3745}"/>
              </a:ext>
            </a:extLst>
          </p:cNvPr>
          <p:cNvSpPr>
            <a:spLocks noGrp="1"/>
          </p:cNvSpPr>
          <p:nvPr>
            <p:ph type="subTitle" idx="1"/>
          </p:nvPr>
        </p:nvSpPr>
        <p:spPr>
          <a:xfrm>
            <a:off x="6736924" y="4832627"/>
            <a:ext cx="4535850" cy="1165717"/>
          </a:xfrm>
        </p:spPr>
        <p:txBody>
          <a:bodyPr>
            <a:normAutofit lnSpcReduction="10000"/>
          </a:bodyPr>
          <a:lstStyle/>
          <a:p>
            <a:r>
              <a:rPr lang="es-CL" sz="2200">
                <a:solidFill>
                  <a:srgbClr val="FFFFFF"/>
                </a:solidFill>
              </a:rPr>
              <a:t>Examen de Grado</a:t>
            </a:r>
          </a:p>
          <a:p>
            <a:endParaRPr lang="es-CL" sz="2200">
              <a:solidFill>
                <a:srgbClr val="FFFFFF"/>
              </a:solidFill>
            </a:endParaRPr>
          </a:p>
          <a:p>
            <a:r>
              <a:rPr lang="es-CL" sz="2200">
                <a:solidFill>
                  <a:srgbClr val="FFFFFF"/>
                </a:solidFill>
              </a:rPr>
              <a:t>Agosto, 2021</a:t>
            </a:r>
          </a:p>
        </p:txBody>
      </p:sp>
      <p:pic>
        <p:nvPicPr>
          <p:cNvPr id="4" name="Imagen 3">
            <a:extLst>
              <a:ext uri="{FF2B5EF4-FFF2-40B4-BE49-F238E27FC236}">
                <a16:creationId xmlns:a16="http://schemas.microsoft.com/office/drawing/2014/main" id="{48DAF9B5-7C03-44C2-AF4C-00D744A46738}"/>
              </a:ext>
            </a:extLst>
          </p:cNvPr>
          <p:cNvPicPr/>
          <p:nvPr/>
        </p:nvPicPr>
        <p:blipFill rotWithShape="1">
          <a:blip r:embed="rId3">
            <a:extLst>
              <a:ext uri="{28A0092B-C50C-407E-A947-70E740481C1C}">
                <a14:useLocalDpi xmlns:a14="http://schemas.microsoft.com/office/drawing/2010/main" val="0"/>
              </a:ext>
            </a:extLst>
          </a:blip>
          <a:srcRect l="4968" r="5674" b="3"/>
          <a:stretch/>
        </p:blipFill>
        <p:spPr>
          <a:xfrm>
            <a:off x="1807678" y="709922"/>
            <a:ext cx="2702623" cy="3050395"/>
          </a:xfrm>
          <a:prstGeom prst="rect">
            <a:avLst/>
          </a:prstGeom>
        </p:spPr>
      </p:pic>
      <p:sp>
        <p:nvSpPr>
          <p:cNvPr id="91" name="Subtítulo 2">
            <a:extLst>
              <a:ext uri="{FF2B5EF4-FFF2-40B4-BE49-F238E27FC236}">
                <a16:creationId xmlns:a16="http://schemas.microsoft.com/office/drawing/2014/main" id="{1AE49338-2D94-464E-A66E-358A91A5DF40}"/>
              </a:ext>
            </a:extLst>
          </p:cNvPr>
          <p:cNvSpPr txBox="1">
            <a:spLocks/>
          </p:cNvSpPr>
          <p:nvPr/>
        </p:nvSpPr>
        <p:spPr>
          <a:xfrm>
            <a:off x="334297" y="4257368"/>
            <a:ext cx="5516321" cy="2271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L" sz="1800"/>
              <a:t>Autores:</a:t>
            </a:r>
          </a:p>
          <a:p>
            <a:r>
              <a:rPr lang="es-CL" sz="1800"/>
              <a:t>Juan Ricardo Tarbes Vergara</a:t>
            </a:r>
          </a:p>
          <a:p>
            <a:r>
              <a:rPr lang="es-CL" sz="1800"/>
              <a:t>Pamela Carolina Morales Vergara</a:t>
            </a:r>
          </a:p>
          <a:p>
            <a:endParaRPr lang="es-CL" sz="1800"/>
          </a:p>
          <a:p>
            <a:r>
              <a:rPr lang="es-CL" sz="1800"/>
              <a:t>Profesor guía:</a:t>
            </a:r>
          </a:p>
          <a:p>
            <a:r>
              <a:rPr lang="es-CL" sz="1800">
                <a:effectLst/>
                <a:ea typeface="Calibri" panose="020F0502020204030204" pitchFamily="34" charset="0"/>
                <a:cs typeface="Times New Roman" panose="02020603050405020304" pitchFamily="18" charset="0"/>
              </a:rPr>
              <a:t>PhD Billy Mark Peralta Márquez</a:t>
            </a:r>
          </a:p>
          <a:p>
            <a:endParaRPr lang="es-CL" sz="1800"/>
          </a:p>
        </p:txBody>
      </p:sp>
    </p:spTree>
    <p:extLst>
      <p:ext uri="{BB962C8B-B14F-4D97-AF65-F5344CB8AC3E}">
        <p14:creationId xmlns:p14="http://schemas.microsoft.com/office/powerpoint/2010/main" val="1964446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Imagen que contiene Pizarra&#10;&#10;Descripción generada automáticamente">
            <a:extLst>
              <a:ext uri="{FF2B5EF4-FFF2-40B4-BE49-F238E27FC236}">
                <a16:creationId xmlns:a16="http://schemas.microsoft.com/office/drawing/2014/main" id="{098C2FD3-4986-467B-9C98-CD1120B068F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6253" y="684931"/>
            <a:ext cx="1636860" cy="1207639"/>
          </a:xfrm>
          <a:prstGeom prst="rect">
            <a:avLst/>
          </a:prstGeom>
        </p:spPr>
      </p:pic>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5">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a:t>
            </a:r>
            <a:r>
              <a:rPr lang="es-MX" sz="2000" b="1">
                <a:solidFill>
                  <a:schemeClr val="bg1"/>
                </a:solidFill>
              </a:rPr>
              <a:t>SOLUCIÓN</a:t>
            </a:r>
            <a:r>
              <a:rPr lang="es-MX" sz="2000">
                <a:solidFill>
                  <a:schemeClr val="bg1">
                    <a:lumMod val="75000"/>
                  </a:schemeClr>
                </a:solidFill>
              </a:rPr>
              <a:t>    RESULTADOS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6DCEAF6B-6A1E-4E74-AFFD-5EAC5CF08574}"/>
              </a:ext>
            </a:extLst>
          </p:cNvPr>
          <p:cNvSpPr txBox="1"/>
          <p:nvPr/>
        </p:nvSpPr>
        <p:spPr>
          <a:xfrm>
            <a:off x="5917507" y="515451"/>
            <a:ext cx="4067979" cy="523220"/>
          </a:xfrm>
          <a:prstGeom prst="rect">
            <a:avLst/>
          </a:prstGeom>
          <a:solidFill>
            <a:schemeClr val="accent1">
              <a:lumMod val="20000"/>
              <a:lumOff val="80000"/>
            </a:schemeClr>
          </a:solidFill>
        </p:spPr>
        <p:txBody>
          <a:bodyPr wrap="square" rtlCol="0">
            <a:spAutoFit/>
          </a:bodyPr>
          <a:lstStyle/>
          <a:p>
            <a:pPr algn="ctr"/>
            <a:r>
              <a:rPr lang="es-MX" sz="2800">
                <a:ln w="0"/>
              </a:rPr>
              <a:t>Aplicación Metodológica</a:t>
            </a:r>
            <a:endParaRPr lang="es-CL" sz="2800">
              <a:ln w="0"/>
            </a:endParaRPr>
          </a:p>
        </p:txBody>
      </p:sp>
      <p:graphicFrame>
        <p:nvGraphicFramePr>
          <p:cNvPr id="13" name="Diagrama 12">
            <a:extLst>
              <a:ext uri="{FF2B5EF4-FFF2-40B4-BE49-F238E27FC236}">
                <a16:creationId xmlns:a16="http://schemas.microsoft.com/office/drawing/2014/main" id="{FB227E67-93FA-442C-B2E7-6C9805D339BA}"/>
              </a:ext>
            </a:extLst>
          </p:cNvPr>
          <p:cNvGraphicFramePr/>
          <p:nvPr>
            <p:extLst>
              <p:ext uri="{D42A27DB-BD31-4B8C-83A1-F6EECF244321}">
                <p14:modId xmlns:p14="http://schemas.microsoft.com/office/powerpoint/2010/main" val="591941684"/>
              </p:ext>
            </p:extLst>
          </p:nvPr>
        </p:nvGraphicFramePr>
        <p:xfrm>
          <a:off x="1619113" y="1378478"/>
          <a:ext cx="7157630" cy="533605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6098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Icono&#10;&#10;Descripción generada automáticamente">
            <a:extLst>
              <a:ext uri="{FF2B5EF4-FFF2-40B4-BE49-F238E27FC236}">
                <a16:creationId xmlns:a16="http://schemas.microsoft.com/office/drawing/2014/main" id="{C4E0F2E0-ABA9-4FF2-A087-5DF23ABD0C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841" y="433205"/>
            <a:ext cx="1732459" cy="1070571"/>
          </a:xfrm>
          <a:prstGeom prst="rect">
            <a:avLst/>
          </a:prstGeom>
        </p:spPr>
      </p:pic>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5">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a:t>
            </a:r>
            <a:r>
              <a:rPr lang="es-MX" sz="2000" b="1">
                <a:solidFill>
                  <a:schemeClr val="bg1"/>
                </a:solidFill>
              </a:rPr>
              <a:t>SOLUCIÓN</a:t>
            </a:r>
            <a:r>
              <a:rPr lang="es-MX" sz="2000">
                <a:solidFill>
                  <a:schemeClr val="bg1">
                    <a:lumMod val="75000"/>
                  </a:schemeClr>
                </a:solidFill>
              </a:rPr>
              <a:t>    RESULTADOS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6DCEAF6B-6A1E-4E74-AFFD-5EAC5CF08574}"/>
              </a:ext>
            </a:extLst>
          </p:cNvPr>
          <p:cNvSpPr txBox="1"/>
          <p:nvPr/>
        </p:nvSpPr>
        <p:spPr>
          <a:xfrm>
            <a:off x="7176284" y="515451"/>
            <a:ext cx="2809202" cy="523220"/>
          </a:xfrm>
          <a:prstGeom prst="rect">
            <a:avLst/>
          </a:prstGeom>
          <a:solidFill>
            <a:schemeClr val="accent1">
              <a:lumMod val="20000"/>
              <a:lumOff val="80000"/>
            </a:schemeClr>
          </a:solidFill>
        </p:spPr>
        <p:txBody>
          <a:bodyPr wrap="square" rtlCol="0">
            <a:spAutoFit/>
          </a:bodyPr>
          <a:lstStyle/>
          <a:p>
            <a:pPr algn="ctr"/>
            <a:r>
              <a:rPr lang="es-MX" sz="2800">
                <a:ln w="0"/>
              </a:rPr>
              <a:t>Base de datos</a:t>
            </a:r>
            <a:endParaRPr lang="es-CL" sz="2800">
              <a:ln w="0"/>
            </a:endParaRPr>
          </a:p>
        </p:txBody>
      </p:sp>
      <p:graphicFrame>
        <p:nvGraphicFramePr>
          <p:cNvPr id="14" name="Diagrama 13">
            <a:extLst>
              <a:ext uri="{FF2B5EF4-FFF2-40B4-BE49-F238E27FC236}">
                <a16:creationId xmlns:a16="http://schemas.microsoft.com/office/drawing/2014/main" id="{B43CBAE1-0E17-486A-9135-8EDAC5872570}"/>
              </a:ext>
            </a:extLst>
          </p:cNvPr>
          <p:cNvGraphicFramePr/>
          <p:nvPr>
            <p:extLst>
              <p:ext uri="{D42A27DB-BD31-4B8C-83A1-F6EECF244321}">
                <p14:modId xmlns:p14="http://schemas.microsoft.com/office/powerpoint/2010/main" val="4238099760"/>
              </p:ext>
            </p:extLst>
          </p:nvPr>
        </p:nvGraphicFramePr>
        <p:xfrm>
          <a:off x="910761" y="1504462"/>
          <a:ext cx="7812531" cy="51805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71494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Icono&#10;&#10;Descripción generada automáticamente">
            <a:extLst>
              <a:ext uri="{FF2B5EF4-FFF2-40B4-BE49-F238E27FC236}">
                <a16:creationId xmlns:a16="http://schemas.microsoft.com/office/drawing/2014/main" id="{C4E0F2E0-ABA9-4FF2-A087-5DF23ABD0CA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41" y="471305"/>
            <a:ext cx="1643559" cy="1070571"/>
          </a:xfrm>
          <a:prstGeom prst="rect">
            <a:avLst/>
          </a:prstGeom>
        </p:spPr>
      </p:pic>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5">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a:t>
            </a:r>
            <a:r>
              <a:rPr lang="es-MX" sz="2000" b="1">
                <a:solidFill>
                  <a:schemeClr val="bg1"/>
                </a:solidFill>
              </a:rPr>
              <a:t>SOLUCIÓN</a:t>
            </a:r>
            <a:r>
              <a:rPr lang="es-MX" sz="2000">
                <a:solidFill>
                  <a:schemeClr val="bg1">
                    <a:lumMod val="75000"/>
                  </a:schemeClr>
                </a:solidFill>
              </a:rPr>
              <a:t>    RESULTADOS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6DCEAF6B-6A1E-4E74-AFFD-5EAC5CF08574}"/>
              </a:ext>
            </a:extLst>
          </p:cNvPr>
          <p:cNvSpPr txBox="1"/>
          <p:nvPr/>
        </p:nvSpPr>
        <p:spPr>
          <a:xfrm>
            <a:off x="7155463" y="485580"/>
            <a:ext cx="2830023" cy="523220"/>
          </a:xfrm>
          <a:prstGeom prst="rect">
            <a:avLst/>
          </a:prstGeom>
          <a:solidFill>
            <a:schemeClr val="accent1">
              <a:lumMod val="20000"/>
              <a:lumOff val="80000"/>
            </a:schemeClr>
          </a:solidFill>
        </p:spPr>
        <p:txBody>
          <a:bodyPr wrap="square" rtlCol="0">
            <a:spAutoFit/>
          </a:bodyPr>
          <a:lstStyle/>
          <a:p>
            <a:pPr algn="ctr"/>
            <a:r>
              <a:rPr lang="es-MX" sz="2800">
                <a:ln w="0"/>
              </a:rPr>
              <a:t>Base de datos</a:t>
            </a:r>
            <a:endParaRPr lang="es-CL" sz="2800">
              <a:ln w="0"/>
            </a:endParaRPr>
          </a:p>
        </p:txBody>
      </p:sp>
      <p:graphicFrame>
        <p:nvGraphicFramePr>
          <p:cNvPr id="6" name="Tabla 5">
            <a:extLst>
              <a:ext uri="{FF2B5EF4-FFF2-40B4-BE49-F238E27FC236}">
                <a16:creationId xmlns:a16="http://schemas.microsoft.com/office/drawing/2014/main" id="{47819F91-42F6-4662-8A9E-4187CEBF32D0}"/>
              </a:ext>
            </a:extLst>
          </p:cNvPr>
          <p:cNvGraphicFramePr>
            <a:graphicFrameLocks noGrp="1"/>
          </p:cNvGraphicFramePr>
          <p:nvPr>
            <p:extLst>
              <p:ext uri="{D42A27DB-BD31-4B8C-83A1-F6EECF244321}">
                <p14:modId xmlns:p14="http://schemas.microsoft.com/office/powerpoint/2010/main" val="2360534463"/>
              </p:ext>
            </p:extLst>
          </p:nvPr>
        </p:nvGraphicFramePr>
        <p:xfrm>
          <a:off x="447713" y="1774355"/>
          <a:ext cx="4450771" cy="4809500"/>
        </p:xfrm>
        <a:graphic>
          <a:graphicData uri="http://schemas.openxmlformats.org/drawingml/2006/table">
            <a:tbl>
              <a:tblPr firstRow="1" firstCol="1" bandRow="1"/>
              <a:tblGrid>
                <a:gridCol w="973144">
                  <a:extLst>
                    <a:ext uri="{9D8B030D-6E8A-4147-A177-3AD203B41FA5}">
                      <a16:colId xmlns:a16="http://schemas.microsoft.com/office/drawing/2014/main" val="3675797783"/>
                    </a:ext>
                  </a:extLst>
                </a:gridCol>
                <a:gridCol w="3477627">
                  <a:extLst>
                    <a:ext uri="{9D8B030D-6E8A-4147-A177-3AD203B41FA5}">
                      <a16:colId xmlns:a16="http://schemas.microsoft.com/office/drawing/2014/main" val="1993015421"/>
                    </a:ext>
                  </a:extLst>
                </a:gridCol>
              </a:tblGrid>
              <a:tr h="202230">
                <a:tc>
                  <a:txBody>
                    <a:bodyPr/>
                    <a:lstStyle/>
                    <a:p>
                      <a:pPr algn="l">
                        <a:lnSpc>
                          <a:spcPct val="150000"/>
                        </a:lnSpc>
                        <a:spcAft>
                          <a:spcPts val="800"/>
                        </a:spcAft>
                      </a:pPr>
                      <a:r>
                        <a:rPr lang="es-CL" sz="12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Variable</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A5A5A5"/>
                      </a:solidFill>
                      <a:prstDash val="solid"/>
                      <a:round/>
                      <a:headEnd type="none" w="med" len="med"/>
                      <a:tailEnd type="none" w="med" len="med"/>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tc>
                  <a:txBody>
                    <a:bodyPr/>
                    <a:lstStyle/>
                    <a:p>
                      <a:pPr algn="l">
                        <a:lnSpc>
                          <a:spcPct val="150000"/>
                        </a:lnSpc>
                        <a:spcAft>
                          <a:spcPts val="800"/>
                        </a:spcAft>
                      </a:pPr>
                      <a:r>
                        <a:rPr lang="es-CL" sz="12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Descripción</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a:noFill/>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4079256533"/>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Tiempo total nivel 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895488124"/>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r1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Cantidad de reinicios del nivel 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290442661"/>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Cantidad de pruebas del nivel 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75453044"/>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Largo de la solución generada en el nivel 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842962813"/>
                  </a:ext>
                </a:extLst>
              </a:tr>
              <a:tr h="202230">
                <a:tc>
                  <a:txBody>
                    <a:bodyPr/>
                    <a:lstStyle/>
                    <a:p>
                      <a:pPr algn="l">
                        <a:lnSpc>
                          <a:spcPct val="150000"/>
                        </a:lnSpc>
                        <a:spcAft>
                          <a:spcPts val="800"/>
                        </a:spcAft>
                      </a:pPr>
                      <a:r>
                        <a:rPr lang="es-CL" sz="1200">
                          <a:effectLst/>
                          <a:latin typeface="Arial" panose="020B0604020202020204" pitchFamily="34" charset="0"/>
                          <a:ea typeface="Calibri" panose="020F0502020204030204" pitchFamily="34" charset="0"/>
                          <a:cs typeface="Arial" panose="020B0604020202020204" pitchFamily="34" charset="0"/>
                        </a:rPr>
                        <a:t>…</a:t>
                      </a: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effectLst/>
                          <a:latin typeface="Arial" panose="020B0604020202020204" pitchFamily="34" charset="0"/>
                          <a:ea typeface="Calibri" panose="020F0502020204030204" pitchFamily="34" charset="0"/>
                          <a:cs typeface="Arial" panose="020B0604020202020204" pitchFamily="34" charset="0"/>
                        </a:rPr>
                        <a:t>…</a:t>
                      </a: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940350791"/>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Tiempo total nivel 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92928378"/>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r6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Cantidad de reinicios del nivel 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1777238160"/>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Cantidad de pruebas del nivel 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847789529"/>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Largo de la solución generada en el nivel 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3002639594"/>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op1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¿Encontró solución óptima en el nivel 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546851138"/>
                  </a:ext>
                </a:extLst>
              </a:tr>
              <a:tr h="202230">
                <a:tc>
                  <a:txBody>
                    <a:bodyPr/>
                    <a:lstStyle/>
                    <a:p>
                      <a:pPr algn="l">
                        <a:lnSpc>
                          <a:spcPct val="150000"/>
                        </a:lnSpc>
                        <a:spcAft>
                          <a:spcPts val="800"/>
                        </a:spcAft>
                      </a:pPr>
                      <a:r>
                        <a:rPr lang="es-CL" sz="1200">
                          <a:effectLst/>
                          <a:latin typeface="Arial" panose="020B0604020202020204" pitchFamily="34" charset="0"/>
                          <a:ea typeface="Calibri" panose="020F0502020204030204" pitchFamily="34" charset="0"/>
                          <a:cs typeface="Arial" panose="020B0604020202020204" pitchFamily="34" charset="0"/>
                        </a:rPr>
                        <a:t>…</a:t>
                      </a: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effectLst/>
                          <a:latin typeface="Arial" panose="020B0604020202020204" pitchFamily="34" charset="0"/>
                          <a:ea typeface="Calibri" panose="020F0502020204030204" pitchFamily="34" charset="0"/>
                          <a:cs typeface="Arial" panose="020B0604020202020204" pitchFamily="34" charset="0"/>
                        </a:rPr>
                        <a:t>…</a:t>
                      </a: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4236799480"/>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op6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¿Encontró solución óptima en el nivel 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3031193295"/>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sv1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¿Usó más de instrucciones permitidas en nivel 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033425672"/>
                  </a:ext>
                </a:extLst>
              </a:tr>
              <a:tr h="202230">
                <a:tc>
                  <a:txBody>
                    <a:bodyPr/>
                    <a:lstStyle/>
                    <a:p>
                      <a:pPr algn="l">
                        <a:lnSpc>
                          <a:spcPct val="150000"/>
                        </a:lnSpc>
                        <a:spcAft>
                          <a:spcPts val="800"/>
                        </a:spcAft>
                      </a:pPr>
                      <a:r>
                        <a:rPr lang="es-CL" sz="1200">
                          <a:effectLst/>
                          <a:latin typeface="Arial" panose="020B0604020202020204" pitchFamily="34" charset="0"/>
                          <a:ea typeface="Calibri" panose="020F0502020204030204" pitchFamily="34" charset="0"/>
                          <a:cs typeface="Arial" panose="020B0604020202020204" pitchFamily="34" charset="0"/>
                        </a:rPr>
                        <a:t>…</a:t>
                      </a: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effectLst/>
                          <a:latin typeface="Arial" panose="020B0604020202020204" pitchFamily="34" charset="0"/>
                          <a:ea typeface="Calibri" panose="020F0502020204030204" pitchFamily="34" charset="0"/>
                          <a:cs typeface="Arial" panose="020B0604020202020204" pitchFamily="34" charset="0"/>
                        </a:rPr>
                        <a:t>…</a:t>
                      </a: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605637975"/>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sv6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¿Usó más de instrucciones permitidas en nivel 6?</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4127193808"/>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lt</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Largo acumulado de las soluciones de los niveles</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105977728"/>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tt</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Tiempo total acumulado de los niveles</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1349761858"/>
                  </a:ext>
                </a:extLst>
              </a:tr>
              <a:tr h="20223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pt</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Puntaje total pruebas acumuladas de los 6 niveles</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731898700"/>
                  </a:ext>
                </a:extLst>
              </a:tr>
              <a:tr h="202230">
                <a:tc>
                  <a:txBody>
                    <a:bodyPr/>
                    <a:lstStyle/>
                    <a:p>
                      <a:pPr algn="l">
                        <a:lnSpc>
                          <a:spcPct val="150000"/>
                        </a:lnSpc>
                        <a:spcAft>
                          <a:spcPts val="800"/>
                        </a:spcAft>
                      </a:pPr>
                      <a:r>
                        <a:rPr lang="es-CL" sz="120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game_score</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Suma de </a:t>
                      </a:r>
                      <a:r>
                        <a:rPr lang="es-CL" sz="120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lt</a:t>
                      </a: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a:t>
                      </a:r>
                      <a:r>
                        <a:rPr lang="es-CL" sz="120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tt</a:t>
                      </a: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 + pt</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39524" marR="39524"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3770975836"/>
                  </a:ext>
                </a:extLst>
              </a:tr>
            </a:tbl>
          </a:graphicData>
        </a:graphic>
      </p:graphicFrame>
      <p:graphicFrame>
        <p:nvGraphicFramePr>
          <p:cNvPr id="8" name="Tabla 7">
            <a:extLst>
              <a:ext uri="{FF2B5EF4-FFF2-40B4-BE49-F238E27FC236}">
                <a16:creationId xmlns:a16="http://schemas.microsoft.com/office/drawing/2014/main" id="{F2397F1A-AE68-4DCB-8B1E-D31AAC0CFEBD}"/>
              </a:ext>
            </a:extLst>
          </p:cNvPr>
          <p:cNvGraphicFramePr>
            <a:graphicFrameLocks noGrp="1"/>
          </p:cNvGraphicFramePr>
          <p:nvPr>
            <p:extLst>
              <p:ext uri="{D42A27DB-BD31-4B8C-83A1-F6EECF244321}">
                <p14:modId xmlns:p14="http://schemas.microsoft.com/office/powerpoint/2010/main" val="282513215"/>
              </p:ext>
            </p:extLst>
          </p:nvPr>
        </p:nvGraphicFramePr>
        <p:xfrm>
          <a:off x="5555245" y="1773692"/>
          <a:ext cx="2835910" cy="1717170"/>
        </p:xfrm>
        <a:graphic>
          <a:graphicData uri="http://schemas.openxmlformats.org/drawingml/2006/table">
            <a:tbl>
              <a:tblPr firstRow="1" firstCol="1" bandRow="1"/>
              <a:tblGrid>
                <a:gridCol w="765685">
                  <a:extLst>
                    <a:ext uri="{9D8B030D-6E8A-4147-A177-3AD203B41FA5}">
                      <a16:colId xmlns:a16="http://schemas.microsoft.com/office/drawing/2014/main" val="3875880142"/>
                    </a:ext>
                  </a:extLst>
                </a:gridCol>
                <a:gridCol w="2070225">
                  <a:extLst>
                    <a:ext uri="{9D8B030D-6E8A-4147-A177-3AD203B41FA5}">
                      <a16:colId xmlns:a16="http://schemas.microsoft.com/office/drawing/2014/main" val="351031756"/>
                    </a:ext>
                  </a:extLst>
                </a:gridCol>
              </a:tblGrid>
              <a:tr h="184150">
                <a:tc>
                  <a:txBody>
                    <a:bodyPr/>
                    <a:lstStyle/>
                    <a:p>
                      <a:pPr algn="l">
                        <a:lnSpc>
                          <a:spcPct val="150000"/>
                        </a:lnSpc>
                        <a:spcAft>
                          <a:spcPts val="800"/>
                        </a:spcAft>
                      </a:pPr>
                      <a:r>
                        <a:rPr lang="es-CL" sz="12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Variable</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A5A5A5"/>
                      </a:solidFill>
                      <a:prstDash val="solid"/>
                      <a:round/>
                      <a:headEnd type="none" w="med" len="med"/>
                      <a:tailEnd type="none" w="med" len="med"/>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tc>
                  <a:txBody>
                    <a:bodyPr/>
                    <a:lstStyle/>
                    <a:p>
                      <a:pPr algn="l">
                        <a:lnSpc>
                          <a:spcPct val="150000"/>
                        </a:lnSpc>
                        <a:spcAft>
                          <a:spcPts val="800"/>
                        </a:spcAft>
                      </a:pPr>
                      <a:r>
                        <a:rPr lang="es-CL" sz="12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Descripción</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a:noFill/>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2065726142"/>
                  </a:ext>
                </a:extLst>
              </a:tr>
              <a:tr h="18415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score</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Puntaje total</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4094930396"/>
                  </a:ext>
                </a:extLst>
              </a:tr>
              <a:tr h="184150">
                <a:tc>
                  <a:txBody>
                    <a:bodyPr/>
                    <a:lstStyle/>
                    <a:p>
                      <a:pPr algn="l">
                        <a:lnSpc>
                          <a:spcPct val="150000"/>
                        </a:lnSpc>
                        <a:spcAft>
                          <a:spcPts val="800"/>
                        </a:spcAft>
                      </a:pPr>
                      <a:r>
                        <a:rPr lang="es-CL" sz="120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score_a</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Puntaje de abstracción</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6323346"/>
                  </a:ext>
                </a:extLst>
              </a:tr>
              <a:tr h="18415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score_p</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Puntaje de reconocimiento de patrones</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974077888"/>
                  </a:ext>
                </a:extLst>
              </a:tr>
              <a:tr h="18415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score_d</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Puntaje de descomposición</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992012727"/>
                  </a:ext>
                </a:extLst>
              </a:tr>
              <a:tr h="184150">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score_s</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Puntaje de algoritmos</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082600763"/>
                  </a:ext>
                </a:extLst>
              </a:tr>
            </a:tbl>
          </a:graphicData>
        </a:graphic>
      </p:graphicFrame>
      <p:graphicFrame>
        <p:nvGraphicFramePr>
          <p:cNvPr id="15" name="Tabla 14">
            <a:extLst>
              <a:ext uri="{FF2B5EF4-FFF2-40B4-BE49-F238E27FC236}">
                <a16:creationId xmlns:a16="http://schemas.microsoft.com/office/drawing/2014/main" id="{DA86B7EC-F390-4916-A59B-8C1DF89596FD}"/>
              </a:ext>
            </a:extLst>
          </p:cNvPr>
          <p:cNvGraphicFramePr>
            <a:graphicFrameLocks noGrp="1"/>
          </p:cNvGraphicFramePr>
          <p:nvPr>
            <p:extLst>
              <p:ext uri="{D42A27DB-BD31-4B8C-83A1-F6EECF244321}">
                <p14:modId xmlns:p14="http://schemas.microsoft.com/office/powerpoint/2010/main" val="2152343338"/>
              </p:ext>
            </p:extLst>
          </p:nvPr>
        </p:nvGraphicFramePr>
        <p:xfrm>
          <a:off x="5156401" y="4332744"/>
          <a:ext cx="3747521" cy="961900"/>
        </p:xfrm>
        <a:graphic>
          <a:graphicData uri="http://schemas.openxmlformats.org/drawingml/2006/table">
            <a:tbl>
              <a:tblPr firstRow="1" firstCol="1" bandRow="1"/>
              <a:tblGrid>
                <a:gridCol w="847665">
                  <a:extLst>
                    <a:ext uri="{9D8B030D-6E8A-4147-A177-3AD203B41FA5}">
                      <a16:colId xmlns:a16="http://schemas.microsoft.com/office/drawing/2014/main" val="1405900560"/>
                    </a:ext>
                  </a:extLst>
                </a:gridCol>
                <a:gridCol w="2899856">
                  <a:extLst>
                    <a:ext uri="{9D8B030D-6E8A-4147-A177-3AD203B41FA5}">
                      <a16:colId xmlns:a16="http://schemas.microsoft.com/office/drawing/2014/main" val="3592495720"/>
                    </a:ext>
                  </a:extLst>
                </a:gridCol>
              </a:tblGrid>
              <a:tr h="184150">
                <a:tc>
                  <a:txBody>
                    <a:bodyPr/>
                    <a:lstStyle/>
                    <a:p>
                      <a:pPr algn="l">
                        <a:lnSpc>
                          <a:spcPct val="150000"/>
                        </a:lnSpc>
                        <a:spcAft>
                          <a:spcPts val="800"/>
                        </a:spcAft>
                      </a:pPr>
                      <a:r>
                        <a:rPr lang="es-CL" sz="12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Variable</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A5A5A5"/>
                      </a:solidFill>
                      <a:prstDash val="solid"/>
                      <a:round/>
                      <a:headEnd type="none" w="med" len="med"/>
                      <a:tailEnd type="none" w="med" len="med"/>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tc>
                  <a:txBody>
                    <a:bodyPr/>
                    <a:lstStyle/>
                    <a:p>
                      <a:pPr algn="l">
                        <a:lnSpc>
                          <a:spcPct val="150000"/>
                        </a:lnSpc>
                        <a:spcAft>
                          <a:spcPts val="800"/>
                        </a:spcAft>
                      </a:pPr>
                      <a:r>
                        <a:rPr lang="es-CL" sz="1200" b="1">
                          <a:solidFill>
                            <a:srgbClr val="FFFFFF"/>
                          </a:solidFill>
                          <a:effectLst/>
                          <a:latin typeface="Arial" panose="020B0604020202020204" pitchFamily="34" charset="0"/>
                          <a:ea typeface="Times New Roman" panose="02020603050405020304" pitchFamily="18" charset="0"/>
                          <a:cs typeface="Arial" panose="020B0604020202020204" pitchFamily="34" charset="0"/>
                        </a:rPr>
                        <a:t>Descripción</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a:noFill/>
                    </a:lnL>
                    <a:lnR>
                      <a:no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solidFill>
                      <a:srgbClr val="A5A5A5"/>
                    </a:solidFill>
                  </a:tcPr>
                </a:tc>
                <a:extLst>
                  <a:ext uri="{0D108BD9-81ED-4DB2-BD59-A6C34878D82A}">
                    <a16:rowId xmlns:a16="http://schemas.microsoft.com/office/drawing/2014/main" val="2783344446"/>
                  </a:ext>
                </a:extLst>
              </a:tr>
              <a:tr h="231761">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programa</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Carrera del estudiante</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A5A5A5"/>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09883447"/>
                  </a:ext>
                </a:extLst>
              </a:tr>
              <a:tr h="184150">
                <a:tc>
                  <a:txBody>
                    <a:bodyPr/>
                    <a:lstStyle/>
                    <a:p>
                      <a:pPr algn="l">
                        <a:lnSpc>
                          <a:spcPct val="150000"/>
                        </a:lnSpc>
                        <a:spcAft>
                          <a:spcPts val="800"/>
                        </a:spcAft>
                      </a:pPr>
                      <a:r>
                        <a:rPr lang="es-MX" sz="1200">
                          <a:solidFill>
                            <a:srgbClr val="000000"/>
                          </a:solidFill>
                          <a:effectLst/>
                          <a:latin typeface="Arial" panose="020B0604020202020204" pitchFamily="34" charset="0"/>
                          <a:ea typeface="Calibri" panose="020F0502020204030204" pitchFamily="34" charset="0"/>
                          <a:cs typeface="Arial" panose="020B0604020202020204" pitchFamily="34" charset="0"/>
                        </a:rPr>
                        <a:t>s</a:t>
                      </a:r>
                      <a:r>
                        <a:rPr lang="es-CL" sz="1200">
                          <a:solidFill>
                            <a:srgbClr val="000000"/>
                          </a:solidFill>
                          <a:effectLst/>
                          <a:latin typeface="Arial" panose="020B0604020202020204" pitchFamily="34" charset="0"/>
                          <a:ea typeface="Calibri" panose="020F0502020204030204" pitchFamily="34" charset="0"/>
                          <a:cs typeface="Arial" panose="020B0604020202020204" pitchFamily="34" charset="0"/>
                        </a:rPr>
                        <a:t>ol1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tc>
                  <a:txBody>
                    <a:bodyPr/>
                    <a:lstStyle/>
                    <a:p>
                      <a:pPr algn="l">
                        <a:lnSpc>
                          <a:spcPct val="150000"/>
                        </a:lnSpc>
                        <a:spcAft>
                          <a:spcPts val="800"/>
                        </a:spcAft>
                      </a:pPr>
                      <a:r>
                        <a:rPr lang="es-CL" sz="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Nota solemne 1</a:t>
                      </a:r>
                      <a:endParaRPr lang="es-CL" sz="1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tcPr>
                </a:tc>
                <a:extLst>
                  <a:ext uri="{0D108BD9-81ED-4DB2-BD59-A6C34878D82A}">
                    <a16:rowId xmlns:a16="http://schemas.microsoft.com/office/drawing/2014/main" val="2211101012"/>
                  </a:ext>
                </a:extLst>
              </a:tr>
              <a:tr h="184150">
                <a:tc>
                  <a:txBody>
                    <a:bodyPr/>
                    <a:lstStyle/>
                    <a:p>
                      <a:pPr algn="l">
                        <a:lnSpc>
                          <a:spcPct val="150000"/>
                        </a:lnSpc>
                        <a:spcAft>
                          <a:spcPts val="800"/>
                        </a:spcAft>
                      </a:pPr>
                      <a:r>
                        <a:rPr lang="es-CL" sz="12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estado</a:t>
                      </a:r>
                      <a:endParaRPr lang="es-CL" sz="1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tc>
                  <a:txBody>
                    <a:bodyPr/>
                    <a:lstStyle/>
                    <a:p>
                      <a:pPr algn="l">
                        <a:lnSpc>
                          <a:spcPct val="150000"/>
                        </a:lnSpc>
                        <a:spcAft>
                          <a:spcPts val="800"/>
                        </a:spcAft>
                      </a:pPr>
                      <a:r>
                        <a:rPr lang="es-CL" sz="1200" b="1">
                          <a:solidFill>
                            <a:srgbClr val="000000"/>
                          </a:solidFill>
                          <a:effectLst/>
                          <a:latin typeface="Arial" panose="020B0604020202020204" pitchFamily="34" charset="0"/>
                          <a:ea typeface="Times New Roman" panose="02020603050405020304" pitchFamily="18" charset="0"/>
                          <a:cs typeface="Arial" panose="020B0604020202020204" pitchFamily="34" charset="0"/>
                        </a:rPr>
                        <a:t>Estado final (Aprobado / Reprobado)</a:t>
                      </a:r>
                      <a:endParaRPr lang="es-CL" sz="1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C9C9C9"/>
                      </a:solidFill>
                      <a:prstDash val="solid"/>
                      <a:round/>
                      <a:headEnd type="none" w="med" len="med"/>
                      <a:tailEnd type="none" w="med" len="med"/>
                    </a:lnL>
                    <a:lnR w="12700" cap="flat" cmpd="sng" algn="ctr">
                      <a:solidFill>
                        <a:srgbClr val="C9C9C9"/>
                      </a:solidFill>
                      <a:prstDash val="solid"/>
                      <a:round/>
                      <a:headEnd type="none" w="med" len="med"/>
                      <a:tailEnd type="none" w="med" len="med"/>
                    </a:lnR>
                    <a:lnT w="12700" cap="flat" cmpd="sng" algn="ctr">
                      <a:solidFill>
                        <a:srgbClr val="C9C9C9"/>
                      </a:solidFill>
                      <a:prstDash val="solid"/>
                      <a:round/>
                      <a:headEnd type="none" w="med" len="med"/>
                      <a:tailEnd type="none" w="med" len="med"/>
                    </a:lnT>
                    <a:lnB w="12700"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1012433016"/>
                  </a:ext>
                </a:extLst>
              </a:tr>
            </a:tbl>
          </a:graphicData>
        </a:graphic>
      </p:graphicFrame>
      <p:sp>
        <p:nvSpPr>
          <p:cNvPr id="16" name="CuadroTexto 15">
            <a:extLst>
              <a:ext uri="{FF2B5EF4-FFF2-40B4-BE49-F238E27FC236}">
                <a16:creationId xmlns:a16="http://schemas.microsoft.com/office/drawing/2014/main" id="{2A8B6274-9777-4904-BE27-FAD7259ED2D6}"/>
              </a:ext>
            </a:extLst>
          </p:cNvPr>
          <p:cNvSpPr txBox="1"/>
          <p:nvPr/>
        </p:nvSpPr>
        <p:spPr>
          <a:xfrm>
            <a:off x="447714" y="1432445"/>
            <a:ext cx="4450770" cy="369332"/>
          </a:xfrm>
          <a:prstGeom prst="rect">
            <a:avLst/>
          </a:prstGeom>
          <a:noFill/>
        </p:spPr>
        <p:txBody>
          <a:bodyPr wrap="square" rtlCol="0">
            <a:spAutoFit/>
          </a:bodyPr>
          <a:lstStyle/>
          <a:p>
            <a:pPr algn="r"/>
            <a:r>
              <a:rPr lang="es-MX" b="1" i="1"/>
              <a:t>Juego diagnóstico</a:t>
            </a:r>
            <a:endParaRPr lang="es-CL" b="1" i="1"/>
          </a:p>
        </p:txBody>
      </p:sp>
      <p:sp>
        <p:nvSpPr>
          <p:cNvPr id="17" name="CuadroTexto 16">
            <a:extLst>
              <a:ext uri="{FF2B5EF4-FFF2-40B4-BE49-F238E27FC236}">
                <a16:creationId xmlns:a16="http://schemas.microsoft.com/office/drawing/2014/main" id="{74E55BAB-13B1-4380-A84F-9015ABC2304F}"/>
              </a:ext>
            </a:extLst>
          </p:cNvPr>
          <p:cNvSpPr txBox="1"/>
          <p:nvPr/>
        </p:nvSpPr>
        <p:spPr>
          <a:xfrm>
            <a:off x="5555245" y="1426612"/>
            <a:ext cx="2830023" cy="369332"/>
          </a:xfrm>
          <a:prstGeom prst="rect">
            <a:avLst/>
          </a:prstGeom>
          <a:noFill/>
        </p:spPr>
        <p:txBody>
          <a:bodyPr wrap="square" rtlCol="0">
            <a:spAutoFit/>
          </a:bodyPr>
          <a:lstStyle/>
          <a:p>
            <a:pPr algn="r"/>
            <a:r>
              <a:rPr lang="es-MX" b="1" i="1"/>
              <a:t>Prueba diagnóstico</a:t>
            </a:r>
            <a:endParaRPr lang="es-CL" b="1" i="1"/>
          </a:p>
        </p:txBody>
      </p:sp>
      <p:sp>
        <p:nvSpPr>
          <p:cNvPr id="18" name="CuadroTexto 17">
            <a:extLst>
              <a:ext uri="{FF2B5EF4-FFF2-40B4-BE49-F238E27FC236}">
                <a16:creationId xmlns:a16="http://schemas.microsoft.com/office/drawing/2014/main" id="{33A8A926-B26F-4B46-A0DE-F80C5AA01979}"/>
              </a:ext>
            </a:extLst>
          </p:cNvPr>
          <p:cNvSpPr txBox="1"/>
          <p:nvPr/>
        </p:nvSpPr>
        <p:spPr>
          <a:xfrm>
            <a:off x="5156402" y="4000498"/>
            <a:ext cx="3771026" cy="369332"/>
          </a:xfrm>
          <a:prstGeom prst="rect">
            <a:avLst/>
          </a:prstGeom>
          <a:noFill/>
        </p:spPr>
        <p:txBody>
          <a:bodyPr wrap="square" rtlCol="0">
            <a:spAutoFit/>
          </a:bodyPr>
          <a:lstStyle/>
          <a:p>
            <a:pPr algn="r"/>
            <a:r>
              <a:rPr lang="es-MX" b="1" i="1"/>
              <a:t>Curso programación</a:t>
            </a:r>
            <a:endParaRPr lang="es-CL" b="1" i="1"/>
          </a:p>
        </p:txBody>
      </p:sp>
      <p:pic>
        <p:nvPicPr>
          <p:cNvPr id="1026" name="Picture 2" descr="Qué es una variable">
            <a:extLst>
              <a:ext uri="{FF2B5EF4-FFF2-40B4-BE49-F238E27FC236}">
                <a16:creationId xmlns:a16="http://schemas.microsoft.com/office/drawing/2014/main" id="{7358B2C7-C4F1-4B40-A0CB-3EF6267FB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6720" y="5764674"/>
            <a:ext cx="548952" cy="52322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CD8C2C2E-7F9E-48AC-96CE-4239CECC3E1E}"/>
              </a:ext>
            </a:extLst>
          </p:cNvPr>
          <p:cNvSpPr txBox="1"/>
          <p:nvPr/>
        </p:nvSpPr>
        <p:spPr>
          <a:xfrm>
            <a:off x="5940569" y="5759355"/>
            <a:ext cx="926857" cy="523220"/>
          </a:xfrm>
          <a:prstGeom prst="rect">
            <a:avLst/>
          </a:prstGeom>
          <a:noFill/>
        </p:spPr>
        <p:txBody>
          <a:bodyPr wrap="none" rtlCol="0">
            <a:spAutoFit/>
          </a:bodyPr>
          <a:lstStyle/>
          <a:p>
            <a:r>
              <a:rPr lang="es-MX" sz="2800" b="1" i="1">
                <a:effectLst>
                  <a:outerShdw blurRad="38100" dist="38100" dir="2700000" algn="tl">
                    <a:srgbClr val="000000">
                      <a:alpha val="43137"/>
                    </a:srgbClr>
                  </a:outerShdw>
                </a:effectLst>
                <a:latin typeface="+mj-lt"/>
              </a:rPr>
              <a:t>Clase</a:t>
            </a:r>
            <a:endParaRPr lang="es-CL" sz="2800" b="1" i="1">
              <a:effectLst>
                <a:outerShdw blurRad="38100" dist="38100" dir="2700000" algn="tl">
                  <a:srgbClr val="000000">
                    <a:alpha val="43137"/>
                  </a:srgbClr>
                </a:outerShdw>
              </a:effectLst>
              <a:latin typeface="+mj-lt"/>
            </a:endParaRPr>
          </a:p>
        </p:txBody>
      </p:sp>
      <p:pic>
        <p:nvPicPr>
          <p:cNvPr id="14" name="Gráfico 13" descr="Flecha derecha con relleno sólido">
            <a:extLst>
              <a:ext uri="{FF2B5EF4-FFF2-40B4-BE49-F238E27FC236}">
                <a16:creationId xmlns:a16="http://schemas.microsoft.com/office/drawing/2014/main" id="{6E581394-0CEC-4D15-A146-0DE345ACF8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4827" y="5532987"/>
            <a:ext cx="678539" cy="914400"/>
          </a:xfrm>
          <a:prstGeom prst="rect">
            <a:avLst/>
          </a:prstGeom>
        </p:spPr>
      </p:pic>
      <p:sp>
        <p:nvSpPr>
          <p:cNvPr id="22" name="CuadroTexto 21">
            <a:extLst>
              <a:ext uri="{FF2B5EF4-FFF2-40B4-BE49-F238E27FC236}">
                <a16:creationId xmlns:a16="http://schemas.microsoft.com/office/drawing/2014/main" id="{23330D47-CB96-49F4-8B8B-93CEC2A26CAE}"/>
              </a:ext>
            </a:extLst>
          </p:cNvPr>
          <p:cNvSpPr txBox="1"/>
          <p:nvPr/>
        </p:nvSpPr>
        <p:spPr>
          <a:xfrm>
            <a:off x="7739313" y="5728578"/>
            <a:ext cx="1392304" cy="523220"/>
          </a:xfrm>
          <a:prstGeom prst="rect">
            <a:avLst/>
          </a:prstGeom>
          <a:noFill/>
        </p:spPr>
        <p:txBody>
          <a:bodyPr wrap="none" rtlCol="0">
            <a:spAutoFit/>
          </a:bodyPr>
          <a:lstStyle/>
          <a:p>
            <a:r>
              <a:rPr lang="es-MX" sz="2800" b="1" i="1">
                <a:effectLst>
                  <a:outerShdw blurRad="38100" dist="38100" dir="2700000" algn="tl">
                    <a:srgbClr val="000000">
                      <a:alpha val="43137"/>
                    </a:srgbClr>
                  </a:outerShdw>
                </a:effectLst>
                <a:latin typeface="+mj-lt"/>
              </a:rPr>
              <a:t>“estado”</a:t>
            </a:r>
            <a:endParaRPr lang="es-CL" sz="2800" b="1" i="1">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4934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32" name="CuadroTexto 31">
            <a:extLst>
              <a:ext uri="{FF2B5EF4-FFF2-40B4-BE49-F238E27FC236}">
                <a16:creationId xmlns:a16="http://schemas.microsoft.com/office/drawing/2014/main" id="{2223885B-79AB-4381-AA84-0EA6156B58CB}"/>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a:t>
            </a:r>
            <a:r>
              <a:rPr lang="es-MX" sz="2000" b="1">
                <a:solidFill>
                  <a:schemeClr val="bg1"/>
                </a:solidFill>
              </a:rPr>
              <a:t>SOLUCIÓN</a:t>
            </a:r>
            <a:r>
              <a:rPr lang="es-MX" sz="2000">
                <a:solidFill>
                  <a:schemeClr val="bg1">
                    <a:lumMod val="75000"/>
                  </a:schemeClr>
                </a:solidFill>
              </a:rPr>
              <a:t>    RESULTADOS    CONCLUSIONES</a:t>
            </a:r>
            <a:endParaRPr lang="es-CL" sz="2000">
              <a:solidFill>
                <a:schemeClr val="bg1">
                  <a:lumMod val="75000"/>
                </a:schemeClr>
              </a:solidFill>
            </a:endParaRPr>
          </a:p>
        </p:txBody>
      </p:sp>
      <p:sp>
        <p:nvSpPr>
          <p:cNvPr id="33" name="CuadroTexto 32">
            <a:extLst>
              <a:ext uri="{FF2B5EF4-FFF2-40B4-BE49-F238E27FC236}">
                <a16:creationId xmlns:a16="http://schemas.microsoft.com/office/drawing/2014/main" id="{B97562E4-7C83-4C16-9940-51CF41A882AD}"/>
              </a:ext>
            </a:extLst>
          </p:cNvPr>
          <p:cNvSpPr txBox="1"/>
          <p:nvPr/>
        </p:nvSpPr>
        <p:spPr>
          <a:xfrm>
            <a:off x="7676707" y="486959"/>
            <a:ext cx="2309821" cy="461665"/>
          </a:xfrm>
          <a:prstGeom prst="rect">
            <a:avLst/>
          </a:prstGeom>
          <a:solidFill>
            <a:schemeClr val="accent1">
              <a:lumMod val="20000"/>
              <a:lumOff val="80000"/>
            </a:schemeClr>
          </a:solidFill>
        </p:spPr>
        <p:txBody>
          <a:bodyPr wrap="square" rtlCol="0">
            <a:spAutoFit/>
          </a:bodyPr>
          <a:lstStyle/>
          <a:p>
            <a:pPr algn="ctr"/>
            <a:r>
              <a:rPr lang="es-MX" sz="2400">
                <a:ln w="0"/>
              </a:rPr>
              <a:t>Análisis 2D</a:t>
            </a:r>
            <a:endParaRPr lang="es-CL" sz="2400">
              <a:ln w="0"/>
            </a:endParaRPr>
          </a:p>
        </p:txBody>
      </p:sp>
      <p:pic>
        <p:nvPicPr>
          <p:cNvPr id="3" name="Imagen 2" descr="Gráfico&#10;&#10;Descripción generada automáticamente">
            <a:extLst>
              <a:ext uri="{FF2B5EF4-FFF2-40B4-BE49-F238E27FC236}">
                <a16:creationId xmlns:a16="http://schemas.microsoft.com/office/drawing/2014/main" id="{AB2E76A6-7368-4AB8-BA5A-4D443E6DF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8170" y="1109905"/>
            <a:ext cx="1698988" cy="55886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descr="Gráfico, Gráfico de dispersión&#10;&#10;Descripción generada automáticamente">
            <a:extLst>
              <a:ext uri="{FF2B5EF4-FFF2-40B4-BE49-F238E27FC236}">
                <a16:creationId xmlns:a16="http://schemas.microsoft.com/office/drawing/2014/main" id="{27CF62F5-244E-4C78-BB3D-DFF14233D4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445" y="948624"/>
            <a:ext cx="3798054" cy="34790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4" name="Imagen 33" descr="Gráfico, Gráfico de dispersión&#10;&#10;Descripción generada automáticamente">
            <a:extLst>
              <a:ext uri="{FF2B5EF4-FFF2-40B4-BE49-F238E27FC236}">
                <a16:creationId xmlns:a16="http://schemas.microsoft.com/office/drawing/2014/main" id="{BCB6EB1B-1EE9-4C1F-BE10-F6988B2F34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338" y="4636109"/>
            <a:ext cx="4879543" cy="1954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5" name="CuadroTexto 34">
            <a:extLst>
              <a:ext uri="{FF2B5EF4-FFF2-40B4-BE49-F238E27FC236}">
                <a16:creationId xmlns:a16="http://schemas.microsoft.com/office/drawing/2014/main" id="{4DDADDA8-6C39-4E97-B5BF-4F800C7727D5}"/>
              </a:ext>
            </a:extLst>
          </p:cNvPr>
          <p:cNvSpPr txBox="1"/>
          <p:nvPr/>
        </p:nvSpPr>
        <p:spPr>
          <a:xfrm>
            <a:off x="4484788" y="2358913"/>
            <a:ext cx="1271471" cy="646331"/>
          </a:xfrm>
          <a:prstGeom prst="rect">
            <a:avLst/>
          </a:prstGeom>
          <a:noFill/>
        </p:spPr>
        <p:txBody>
          <a:bodyPr wrap="square" rtlCol="0">
            <a:spAutoFit/>
          </a:bodyPr>
          <a:lstStyle/>
          <a:p>
            <a:r>
              <a:rPr lang="es-MX" b="1" i="1"/>
              <a:t>Gráficos de dispersión</a:t>
            </a:r>
            <a:endParaRPr lang="es-CL" b="1" i="1"/>
          </a:p>
        </p:txBody>
      </p:sp>
    </p:spTree>
    <p:extLst>
      <p:ext uri="{BB962C8B-B14F-4D97-AF65-F5344CB8AC3E}">
        <p14:creationId xmlns:p14="http://schemas.microsoft.com/office/powerpoint/2010/main" val="140596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aphicFrame>
        <p:nvGraphicFramePr>
          <p:cNvPr id="3" name="Tabla 5">
            <a:extLst>
              <a:ext uri="{FF2B5EF4-FFF2-40B4-BE49-F238E27FC236}">
                <a16:creationId xmlns:a16="http://schemas.microsoft.com/office/drawing/2014/main" id="{F8979EF0-151E-445F-A7D0-DC624F97D0C4}"/>
              </a:ext>
            </a:extLst>
          </p:cNvPr>
          <p:cNvGraphicFramePr>
            <a:graphicFrameLocks noGrp="1"/>
          </p:cNvGraphicFramePr>
          <p:nvPr>
            <p:extLst>
              <p:ext uri="{D42A27DB-BD31-4B8C-83A1-F6EECF244321}">
                <p14:modId xmlns:p14="http://schemas.microsoft.com/office/powerpoint/2010/main" val="3573531311"/>
              </p:ext>
            </p:extLst>
          </p:nvPr>
        </p:nvGraphicFramePr>
        <p:xfrm>
          <a:off x="272970" y="1511065"/>
          <a:ext cx="3190939" cy="169164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pPr algn="ctr"/>
                      <a:r>
                        <a:rPr lang="es-MX" sz="1600"/>
                        <a:t>NIVEL 1</a:t>
                      </a:r>
                    </a:p>
                    <a:p>
                      <a:r>
                        <a:rPr lang="es-MX" sz="1600"/>
                        <a:t>op1 / sv1</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2,14</a:t>
                      </a:r>
                      <a:endParaRPr lang="es-CL" sz="1600"/>
                    </a:p>
                  </a:txBody>
                  <a:tcPr/>
                </a:tc>
                <a:tc>
                  <a:txBody>
                    <a:bodyPr/>
                    <a:lstStyle/>
                    <a:p>
                      <a:pPr algn="r"/>
                      <a:r>
                        <a:rPr lang="es-MX" sz="1600"/>
                        <a:t>42,18</a:t>
                      </a:r>
                      <a:endParaRPr lang="es-CL" sz="1600"/>
                    </a:p>
                  </a:txBody>
                  <a:tcPr/>
                </a:tc>
                <a:tc>
                  <a:txBody>
                    <a:bodyPr/>
                    <a:lstStyle/>
                    <a:p>
                      <a:pPr algn="r"/>
                      <a:r>
                        <a:rPr lang="es-MX" sz="1600"/>
                        <a:t>44,33</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55,67</a:t>
                      </a:r>
                      <a:endParaRPr lang="es-CL" sz="1600" b="1"/>
                    </a:p>
                  </a:txBody>
                  <a:tcPr/>
                </a:tc>
                <a:tc>
                  <a:txBody>
                    <a:bodyPr/>
                    <a:lstStyle/>
                    <a:p>
                      <a:pPr algn="r"/>
                      <a:r>
                        <a:rPr lang="es-MX" sz="1600"/>
                        <a:t>55,67</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2,14</a:t>
                      </a:r>
                      <a:endParaRPr lang="es-CL" sz="1600"/>
                    </a:p>
                  </a:txBody>
                  <a:tcPr/>
                </a:tc>
                <a:tc>
                  <a:txBody>
                    <a:bodyPr/>
                    <a:lstStyle/>
                    <a:p>
                      <a:pPr algn="r"/>
                      <a:r>
                        <a:rPr lang="es-MX" sz="1600"/>
                        <a:t>97,86</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1" name="Tabla 5">
            <a:extLst>
              <a:ext uri="{FF2B5EF4-FFF2-40B4-BE49-F238E27FC236}">
                <a16:creationId xmlns:a16="http://schemas.microsoft.com/office/drawing/2014/main" id="{E6290C43-B40F-4F9E-B2DD-387394DAE42C}"/>
              </a:ext>
            </a:extLst>
          </p:cNvPr>
          <p:cNvGraphicFramePr>
            <a:graphicFrameLocks noGrp="1"/>
          </p:cNvGraphicFramePr>
          <p:nvPr>
            <p:extLst>
              <p:ext uri="{D42A27DB-BD31-4B8C-83A1-F6EECF244321}">
                <p14:modId xmlns:p14="http://schemas.microsoft.com/office/powerpoint/2010/main" val="736725689"/>
              </p:ext>
            </p:extLst>
          </p:nvPr>
        </p:nvGraphicFramePr>
        <p:xfrm>
          <a:off x="3555503" y="1511065"/>
          <a:ext cx="3190939" cy="169164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pPr algn="ctr"/>
                      <a:r>
                        <a:rPr lang="es-MX" sz="1600"/>
                        <a:t>NIVEL 2</a:t>
                      </a:r>
                    </a:p>
                    <a:p>
                      <a:r>
                        <a:rPr lang="es-MX" sz="1600"/>
                        <a:t>op2 / sv2</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5,78</a:t>
                      </a:r>
                      <a:endParaRPr lang="es-CL" sz="1600"/>
                    </a:p>
                  </a:txBody>
                  <a:tcPr/>
                </a:tc>
                <a:tc>
                  <a:txBody>
                    <a:bodyPr/>
                    <a:lstStyle/>
                    <a:p>
                      <a:pPr algn="r"/>
                      <a:r>
                        <a:rPr lang="es-MX" sz="1600"/>
                        <a:t>24,41</a:t>
                      </a:r>
                      <a:endParaRPr lang="es-CL" sz="1600"/>
                    </a:p>
                  </a:txBody>
                  <a:tcPr/>
                </a:tc>
                <a:tc>
                  <a:txBody>
                    <a:bodyPr/>
                    <a:lstStyle/>
                    <a:p>
                      <a:pPr algn="r"/>
                      <a:r>
                        <a:rPr lang="es-MX" sz="1600"/>
                        <a:t>30,19</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69,81</a:t>
                      </a:r>
                      <a:endParaRPr lang="es-CL" sz="1600" b="1"/>
                    </a:p>
                  </a:txBody>
                  <a:tcPr/>
                </a:tc>
                <a:tc>
                  <a:txBody>
                    <a:bodyPr/>
                    <a:lstStyle/>
                    <a:p>
                      <a:pPr algn="r"/>
                      <a:r>
                        <a:rPr lang="es-MX" sz="1600"/>
                        <a:t>69,81</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5,78</a:t>
                      </a:r>
                      <a:endParaRPr lang="es-CL" sz="1600"/>
                    </a:p>
                  </a:txBody>
                  <a:tcPr/>
                </a:tc>
                <a:tc>
                  <a:txBody>
                    <a:bodyPr/>
                    <a:lstStyle/>
                    <a:p>
                      <a:pPr algn="r"/>
                      <a:r>
                        <a:rPr lang="es-MX" sz="1600"/>
                        <a:t>94,22</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2" name="Tabla 5">
            <a:extLst>
              <a:ext uri="{FF2B5EF4-FFF2-40B4-BE49-F238E27FC236}">
                <a16:creationId xmlns:a16="http://schemas.microsoft.com/office/drawing/2014/main" id="{2E36E2FE-6B9A-4A24-A42C-0E67A30DB264}"/>
              </a:ext>
            </a:extLst>
          </p:cNvPr>
          <p:cNvGraphicFramePr>
            <a:graphicFrameLocks noGrp="1"/>
          </p:cNvGraphicFramePr>
          <p:nvPr>
            <p:extLst>
              <p:ext uri="{D42A27DB-BD31-4B8C-83A1-F6EECF244321}">
                <p14:modId xmlns:p14="http://schemas.microsoft.com/office/powerpoint/2010/main" val="4146654882"/>
              </p:ext>
            </p:extLst>
          </p:nvPr>
        </p:nvGraphicFramePr>
        <p:xfrm>
          <a:off x="272970" y="3299289"/>
          <a:ext cx="3190939" cy="169164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pPr algn="ctr"/>
                      <a:r>
                        <a:rPr lang="es-MX" sz="1600"/>
                        <a:t>NIVEL 3</a:t>
                      </a:r>
                    </a:p>
                    <a:p>
                      <a:r>
                        <a:rPr lang="es-MX" sz="1600"/>
                        <a:t>op3 / sv3</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60,17</a:t>
                      </a:r>
                      <a:endParaRPr lang="es-CL" sz="1600"/>
                    </a:p>
                  </a:txBody>
                  <a:tcPr/>
                </a:tc>
                <a:tc>
                  <a:txBody>
                    <a:bodyPr/>
                    <a:lstStyle/>
                    <a:p>
                      <a:pPr algn="r"/>
                      <a:r>
                        <a:rPr lang="es-MX" sz="1600"/>
                        <a:t>0,00</a:t>
                      </a:r>
                      <a:endParaRPr lang="es-CL" sz="1600"/>
                    </a:p>
                  </a:txBody>
                  <a:tcPr/>
                </a:tc>
                <a:tc>
                  <a:txBody>
                    <a:bodyPr/>
                    <a:lstStyle/>
                    <a:p>
                      <a:pPr algn="r"/>
                      <a:r>
                        <a:rPr lang="es-MX" sz="1600"/>
                        <a:t>60,17</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39,83</a:t>
                      </a:r>
                      <a:endParaRPr lang="es-CL" sz="1600" b="1"/>
                    </a:p>
                  </a:txBody>
                  <a:tcPr/>
                </a:tc>
                <a:tc>
                  <a:txBody>
                    <a:bodyPr/>
                    <a:lstStyle/>
                    <a:p>
                      <a:pPr algn="r"/>
                      <a:r>
                        <a:rPr lang="es-MX" sz="1600"/>
                        <a:t>39,83</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60,17</a:t>
                      </a:r>
                      <a:endParaRPr lang="es-CL" sz="1600"/>
                    </a:p>
                  </a:txBody>
                  <a:tcPr/>
                </a:tc>
                <a:tc>
                  <a:txBody>
                    <a:bodyPr/>
                    <a:lstStyle/>
                    <a:p>
                      <a:pPr algn="r"/>
                      <a:r>
                        <a:rPr lang="es-MX" sz="1600"/>
                        <a:t>39,83</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3" name="Tabla 5">
            <a:extLst>
              <a:ext uri="{FF2B5EF4-FFF2-40B4-BE49-F238E27FC236}">
                <a16:creationId xmlns:a16="http://schemas.microsoft.com/office/drawing/2014/main" id="{C6AE254F-70F4-4D15-A10F-6BC175EF7C14}"/>
              </a:ext>
            </a:extLst>
          </p:cNvPr>
          <p:cNvGraphicFramePr>
            <a:graphicFrameLocks noGrp="1"/>
          </p:cNvGraphicFramePr>
          <p:nvPr>
            <p:extLst>
              <p:ext uri="{D42A27DB-BD31-4B8C-83A1-F6EECF244321}">
                <p14:modId xmlns:p14="http://schemas.microsoft.com/office/powerpoint/2010/main" val="156402346"/>
              </p:ext>
            </p:extLst>
          </p:nvPr>
        </p:nvGraphicFramePr>
        <p:xfrm>
          <a:off x="3555503" y="3299289"/>
          <a:ext cx="3190939" cy="169164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pPr algn="ctr"/>
                      <a:r>
                        <a:rPr lang="es-MX" sz="1600"/>
                        <a:t>NIVEL 4</a:t>
                      </a:r>
                    </a:p>
                    <a:p>
                      <a:r>
                        <a:rPr lang="es-MX" sz="1600"/>
                        <a:t>op4 / sv4</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23,98</a:t>
                      </a:r>
                      <a:endParaRPr lang="es-CL" sz="1600"/>
                    </a:p>
                  </a:txBody>
                  <a:tcPr/>
                </a:tc>
                <a:tc>
                  <a:txBody>
                    <a:bodyPr/>
                    <a:lstStyle/>
                    <a:p>
                      <a:pPr algn="r"/>
                      <a:r>
                        <a:rPr lang="es-MX" sz="1600"/>
                        <a:t>28,69</a:t>
                      </a:r>
                      <a:endParaRPr lang="es-CL" sz="1600"/>
                    </a:p>
                  </a:txBody>
                  <a:tcPr/>
                </a:tc>
                <a:tc>
                  <a:txBody>
                    <a:bodyPr/>
                    <a:lstStyle/>
                    <a:p>
                      <a:pPr algn="r"/>
                      <a:r>
                        <a:rPr lang="es-MX" sz="1600"/>
                        <a:t>52,68</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47,32</a:t>
                      </a:r>
                      <a:endParaRPr lang="es-CL" sz="1600" b="1"/>
                    </a:p>
                  </a:txBody>
                  <a:tcPr/>
                </a:tc>
                <a:tc>
                  <a:txBody>
                    <a:bodyPr/>
                    <a:lstStyle/>
                    <a:p>
                      <a:pPr algn="r"/>
                      <a:r>
                        <a:rPr lang="es-MX" sz="1600"/>
                        <a:t>47,32</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23,98</a:t>
                      </a:r>
                      <a:endParaRPr lang="es-CL" sz="1600"/>
                    </a:p>
                  </a:txBody>
                  <a:tcPr/>
                </a:tc>
                <a:tc>
                  <a:txBody>
                    <a:bodyPr/>
                    <a:lstStyle/>
                    <a:p>
                      <a:pPr algn="r"/>
                      <a:r>
                        <a:rPr lang="es-MX" sz="1600"/>
                        <a:t>76,02</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4" name="Tabla 5">
            <a:extLst>
              <a:ext uri="{FF2B5EF4-FFF2-40B4-BE49-F238E27FC236}">
                <a16:creationId xmlns:a16="http://schemas.microsoft.com/office/drawing/2014/main" id="{EE294C1E-B24B-4C44-921D-2779F4620544}"/>
              </a:ext>
            </a:extLst>
          </p:cNvPr>
          <p:cNvGraphicFramePr>
            <a:graphicFrameLocks noGrp="1"/>
          </p:cNvGraphicFramePr>
          <p:nvPr>
            <p:extLst>
              <p:ext uri="{D42A27DB-BD31-4B8C-83A1-F6EECF244321}">
                <p14:modId xmlns:p14="http://schemas.microsoft.com/office/powerpoint/2010/main" val="931676546"/>
              </p:ext>
            </p:extLst>
          </p:nvPr>
        </p:nvGraphicFramePr>
        <p:xfrm>
          <a:off x="272970" y="5095598"/>
          <a:ext cx="3190939" cy="169164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pPr algn="ctr"/>
                      <a:r>
                        <a:rPr lang="es-MX" sz="1600"/>
                        <a:t>NIVEL 5</a:t>
                      </a:r>
                    </a:p>
                    <a:p>
                      <a:r>
                        <a:rPr lang="es-MX" sz="1600"/>
                        <a:t>op5 / sv5</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12,63</a:t>
                      </a:r>
                      <a:endParaRPr lang="es-CL" sz="1600"/>
                    </a:p>
                  </a:txBody>
                  <a:tcPr/>
                </a:tc>
                <a:tc>
                  <a:txBody>
                    <a:bodyPr/>
                    <a:lstStyle/>
                    <a:p>
                      <a:pPr algn="r"/>
                      <a:r>
                        <a:rPr lang="es-MX" sz="1600"/>
                        <a:t>46,25</a:t>
                      </a:r>
                      <a:endParaRPr lang="es-CL" sz="1600"/>
                    </a:p>
                  </a:txBody>
                  <a:tcPr/>
                </a:tc>
                <a:tc>
                  <a:txBody>
                    <a:bodyPr/>
                    <a:lstStyle/>
                    <a:p>
                      <a:pPr algn="r"/>
                      <a:r>
                        <a:rPr lang="es-MX" sz="1600"/>
                        <a:t>58,89</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41,11</a:t>
                      </a:r>
                      <a:endParaRPr lang="es-CL" sz="1600" b="1"/>
                    </a:p>
                  </a:txBody>
                  <a:tcPr/>
                </a:tc>
                <a:tc>
                  <a:txBody>
                    <a:bodyPr/>
                    <a:lstStyle/>
                    <a:p>
                      <a:pPr algn="r"/>
                      <a:r>
                        <a:rPr lang="es-MX" sz="1600"/>
                        <a:t>41,11</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12,63</a:t>
                      </a:r>
                      <a:endParaRPr lang="es-CL" sz="1600"/>
                    </a:p>
                  </a:txBody>
                  <a:tcPr/>
                </a:tc>
                <a:tc>
                  <a:txBody>
                    <a:bodyPr/>
                    <a:lstStyle/>
                    <a:p>
                      <a:pPr algn="r"/>
                      <a:r>
                        <a:rPr lang="es-MX" sz="1600"/>
                        <a:t>87,37</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5" name="Tabla 5">
            <a:extLst>
              <a:ext uri="{FF2B5EF4-FFF2-40B4-BE49-F238E27FC236}">
                <a16:creationId xmlns:a16="http://schemas.microsoft.com/office/drawing/2014/main" id="{4A0C5949-42B4-4AED-9B94-6CD7FA14D577}"/>
              </a:ext>
            </a:extLst>
          </p:cNvPr>
          <p:cNvGraphicFramePr>
            <a:graphicFrameLocks noGrp="1"/>
          </p:cNvGraphicFramePr>
          <p:nvPr>
            <p:extLst>
              <p:ext uri="{D42A27DB-BD31-4B8C-83A1-F6EECF244321}">
                <p14:modId xmlns:p14="http://schemas.microsoft.com/office/powerpoint/2010/main" val="3347413222"/>
              </p:ext>
            </p:extLst>
          </p:nvPr>
        </p:nvGraphicFramePr>
        <p:xfrm>
          <a:off x="3555503" y="5095598"/>
          <a:ext cx="3190939" cy="169164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pPr algn="ctr"/>
                      <a:r>
                        <a:rPr lang="es-MX" sz="1600"/>
                        <a:t>NIVEL 6</a:t>
                      </a:r>
                    </a:p>
                    <a:p>
                      <a:r>
                        <a:rPr lang="es-MX" sz="1600"/>
                        <a:t>op6 / sv6</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20,34</a:t>
                      </a:r>
                      <a:endParaRPr lang="es-CL" sz="1600"/>
                    </a:p>
                  </a:txBody>
                  <a:tcPr/>
                </a:tc>
                <a:tc>
                  <a:txBody>
                    <a:bodyPr/>
                    <a:lstStyle/>
                    <a:p>
                      <a:pPr algn="r"/>
                      <a:r>
                        <a:rPr lang="es-MX" sz="1600"/>
                        <a:t>31,69</a:t>
                      </a:r>
                      <a:endParaRPr lang="es-CL" sz="1600"/>
                    </a:p>
                  </a:txBody>
                  <a:tcPr/>
                </a:tc>
                <a:tc>
                  <a:txBody>
                    <a:bodyPr/>
                    <a:lstStyle/>
                    <a:p>
                      <a:pPr algn="r"/>
                      <a:r>
                        <a:rPr lang="es-MX" sz="1600"/>
                        <a:t>52,03</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47,97</a:t>
                      </a:r>
                      <a:endParaRPr lang="es-CL" sz="1600" b="1"/>
                    </a:p>
                  </a:txBody>
                  <a:tcPr/>
                </a:tc>
                <a:tc>
                  <a:txBody>
                    <a:bodyPr/>
                    <a:lstStyle/>
                    <a:p>
                      <a:pPr algn="r"/>
                      <a:r>
                        <a:rPr lang="es-MX" sz="1600"/>
                        <a:t>47,97</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20,34</a:t>
                      </a:r>
                      <a:endParaRPr lang="es-CL" sz="1600"/>
                    </a:p>
                  </a:txBody>
                  <a:tcPr/>
                </a:tc>
                <a:tc>
                  <a:txBody>
                    <a:bodyPr/>
                    <a:lstStyle/>
                    <a:p>
                      <a:pPr algn="r"/>
                      <a:r>
                        <a:rPr lang="es-MX" sz="1600"/>
                        <a:t>79,66</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sp>
        <p:nvSpPr>
          <p:cNvPr id="15" name="CuadroTexto 14">
            <a:extLst>
              <a:ext uri="{FF2B5EF4-FFF2-40B4-BE49-F238E27FC236}">
                <a16:creationId xmlns:a16="http://schemas.microsoft.com/office/drawing/2014/main" id="{BE8C1759-8E97-4567-A0CA-4D776B738C95}"/>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a:t>
            </a:r>
            <a:r>
              <a:rPr lang="es-MX" sz="2000" b="1">
                <a:solidFill>
                  <a:schemeClr val="bg1"/>
                </a:solidFill>
              </a:rPr>
              <a:t>SOLUCIÓN</a:t>
            </a:r>
            <a:r>
              <a:rPr lang="es-MX" sz="2000">
                <a:solidFill>
                  <a:schemeClr val="bg1">
                    <a:lumMod val="75000"/>
                  </a:schemeClr>
                </a:solidFill>
              </a:rPr>
              <a:t>    RESULTADOS    CONCLUSIONES</a:t>
            </a:r>
            <a:endParaRPr lang="es-CL" sz="2000">
              <a:solidFill>
                <a:schemeClr val="bg1">
                  <a:lumMod val="75000"/>
                </a:schemeClr>
              </a:solidFill>
            </a:endParaRPr>
          </a:p>
        </p:txBody>
      </p:sp>
      <p:sp>
        <p:nvSpPr>
          <p:cNvPr id="16" name="CuadroTexto 15">
            <a:extLst>
              <a:ext uri="{FF2B5EF4-FFF2-40B4-BE49-F238E27FC236}">
                <a16:creationId xmlns:a16="http://schemas.microsoft.com/office/drawing/2014/main" id="{2D705725-C622-4F19-89B5-4FBB3D2D01D4}"/>
              </a:ext>
            </a:extLst>
          </p:cNvPr>
          <p:cNvSpPr txBox="1"/>
          <p:nvPr/>
        </p:nvSpPr>
        <p:spPr>
          <a:xfrm>
            <a:off x="7599264" y="664759"/>
            <a:ext cx="2373616" cy="461665"/>
          </a:xfrm>
          <a:prstGeom prst="rect">
            <a:avLst/>
          </a:prstGeom>
          <a:solidFill>
            <a:schemeClr val="accent1">
              <a:lumMod val="20000"/>
              <a:lumOff val="80000"/>
            </a:schemeClr>
          </a:solidFill>
        </p:spPr>
        <p:txBody>
          <a:bodyPr wrap="square" rtlCol="0">
            <a:spAutoFit/>
          </a:bodyPr>
          <a:lstStyle/>
          <a:p>
            <a:pPr algn="ctr"/>
            <a:r>
              <a:rPr lang="es-MX" sz="2400">
                <a:ln w="0"/>
              </a:rPr>
              <a:t>Análisis 2D</a:t>
            </a:r>
            <a:endParaRPr lang="es-CL" sz="2400">
              <a:ln w="0"/>
            </a:endParaRPr>
          </a:p>
        </p:txBody>
      </p:sp>
      <p:sp>
        <p:nvSpPr>
          <p:cNvPr id="2" name="CuadroTexto 1">
            <a:extLst>
              <a:ext uri="{FF2B5EF4-FFF2-40B4-BE49-F238E27FC236}">
                <a16:creationId xmlns:a16="http://schemas.microsoft.com/office/drawing/2014/main" id="{D9E75033-2034-4BE9-BA82-FD29A5717E07}"/>
              </a:ext>
            </a:extLst>
          </p:cNvPr>
          <p:cNvSpPr txBox="1"/>
          <p:nvPr/>
        </p:nvSpPr>
        <p:spPr>
          <a:xfrm>
            <a:off x="7023884" y="5692652"/>
            <a:ext cx="3005692" cy="1015663"/>
          </a:xfrm>
          <a:prstGeom prst="rect">
            <a:avLst/>
          </a:prstGeom>
          <a:noFill/>
        </p:spPr>
        <p:txBody>
          <a:bodyPr wrap="square" rtlCol="0">
            <a:spAutoFit/>
          </a:bodyPr>
          <a:lstStyle/>
          <a:p>
            <a:pPr algn="ctr"/>
            <a:r>
              <a:rPr lang="es-MX" sz="2400" b="1" err="1"/>
              <a:t>Opx</a:t>
            </a:r>
            <a:endParaRPr lang="es-MX" sz="2400" b="1"/>
          </a:p>
          <a:p>
            <a:pPr algn="ctr"/>
            <a:r>
              <a:rPr lang="es-MX"/>
              <a:t>¿Encontró solución óptima en nivel x?</a:t>
            </a:r>
            <a:endParaRPr lang="es-CL"/>
          </a:p>
        </p:txBody>
      </p:sp>
      <p:sp>
        <p:nvSpPr>
          <p:cNvPr id="17" name="CuadroTexto 16">
            <a:extLst>
              <a:ext uri="{FF2B5EF4-FFF2-40B4-BE49-F238E27FC236}">
                <a16:creationId xmlns:a16="http://schemas.microsoft.com/office/drawing/2014/main" id="{A9902726-5E9E-4FE1-AFAD-541B0D65C585}"/>
              </a:ext>
            </a:extLst>
          </p:cNvPr>
          <p:cNvSpPr txBox="1"/>
          <p:nvPr/>
        </p:nvSpPr>
        <p:spPr>
          <a:xfrm>
            <a:off x="7023884" y="4483097"/>
            <a:ext cx="2948996" cy="1015663"/>
          </a:xfrm>
          <a:prstGeom prst="rect">
            <a:avLst/>
          </a:prstGeom>
          <a:noFill/>
        </p:spPr>
        <p:txBody>
          <a:bodyPr wrap="square" rtlCol="0">
            <a:spAutoFit/>
          </a:bodyPr>
          <a:lstStyle/>
          <a:p>
            <a:pPr algn="ctr"/>
            <a:r>
              <a:rPr lang="es-MX" sz="2400" b="1" err="1"/>
              <a:t>SVx</a:t>
            </a:r>
            <a:r>
              <a:rPr lang="es-MX" sz="2400" b="1"/>
              <a:t> </a:t>
            </a:r>
          </a:p>
          <a:p>
            <a:pPr algn="ctr"/>
            <a:r>
              <a:rPr lang="es-MX"/>
              <a:t>¿Uso más instrucciones permitidas en nivel x?</a:t>
            </a:r>
            <a:endParaRPr lang="es-CL"/>
          </a:p>
        </p:txBody>
      </p:sp>
      <p:sp>
        <p:nvSpPr>
          <p:cNvPr id="18" name="CuadroTexto 17">
            <a:extLst>
              <a:ext uri="{FF2B5EF4-FFF2-40B4-BE49-F238E27FC236}">
                <a16:creationId xmlns:a16="http://schemas.microsoft.com/office/drawing/2014/main" id="{3FF2FC5B-D0A8-46F9-873D-E7C3B567A63D}"/>
              </a:ext>
            </a:extLst>
          </p:cNvPr>
          <p:cNvSpPr txBox="1"/>
          <p:nvPr/>
        </p:nvSpPr>
        <p:spPr>
          <a:xfrm>
            <a:off x="272970" y="586073"/>
            <a:ext cx="6473472" cy="830997"/>
          </a:xfrm>
          <a:prstGeom prst="rect">
            <a:avLst/>
          </a:prstGeom>
          <a:noFill/>
        </p:spPr>
        <p:txBody>
          <a:bodyPr wrap="square" rtlCol="0">
            <a:spAutoFit/>
          </a:bodyPr>
          <a:lstStyle/>
          <a:p>
            <a:pPr algn="ctr"/>
            <a:r>
              <a:rPr lang="es-MX" sz="2400" b="1" i="1"/>
              <a:t>Tablas de contingencia para OP vs SV del juego de diagnóstico</a:t>
            </a:r>
            <a:endParaRPr lang="es-CL" sz="2400" b="1" i="1"/>
          </a:p>
        </p:txBody>
      </p:sp>
    </p:spTree>
    <p:extLst>
      <p:ext uri="{BB962C8B-B14F-4D97-AF65-F5344CB8AC3E}">
        <p14:creationId xmlns:p14="http://schemas.microsoft.com/office/powerpoint/2010/main" val="128096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aphicFrame>
        <p:nvGraphicFramePr>
          <p:cNvPr id="3" name="Tabla 5">
            <a:extLst>
              <a:ext uri="{FF2B5EF4-FFF2-40B4-BE49-F238E27FC236}">
                <a16:creationId xmlns:a16="http://schemas.microsoft.com/office/drawing/2014/main" id="{F8979EF0-151E-445F-A7D0-DC624F97D0C4}"/>
              </a:ext>
            </a:extLst>
          </p:cNvPr>
          <p:cNvGraphicFramePr>
            <a:graphicFrameLocks noGrp="1"/>
          </p:cNvGraphicFramePr>
          <p:nvPr/>
        </p:nvGraphicFramePr>
        <p:xfrm>
          <a:off x="887120" y="1430020"/>
          <a:ext cx="3190939" cy="144780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r>
                        <a:rPr lang="es-MX" sz="1600"/>
                        <a:t>op1 / sv1</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2,14</a:t>
                      </a:r>
                      <a:endParaRPr lang="es-CL" sz="1600"/>
                    </a:p>
                  </a:txBody>
                  <a:tcPr/>
                </a:tc>
                <a:tc>
                  <a:txBody>
                    <a:bodyPr/>
                    <a:lstStyle/>
                    <a:p>
                      <a:pPr algn="r"/>
                      <a:r>
                        <a:rPr lang="es-MX" sz="1600"/>
                        <a:t>42,18</a:t>
                      </a:r>
                      <a:endParaRPr lang="es-CL" sz="1600"/>
                    </a:p>
                  </a:txBody>
                  <a:tcPr/>
                </a:tc>
                <a:tc>
                  <a:txBody>
                    <a:bodyPr/>
                    <a:lstStyle/>
                    <a:p>
                      <a:pPr algn="r"/>
                      <a:r>
                        <a:rPr lang="es-MX" sz="1600"/>
                        <a:t>44,33</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55,67</a:t>
                      </a:r>
                      <a:endParaRPr lang="es-CL" sz="1600" b="1"/>
                    </a:p>
                  </a:txBody>
                  <a:tcPr/>
                </a:tc>
                <a:tc>
                  <a:txBody>
                    <a:bodyPr/>
                    <a:lstStyle/>
                    <a:p>
                      <a:pPr algn="r"/>
                      <a:r>
                        <a:rPr lang="es-MX" sz="1600"/>
                        <a:t>55,67</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2,14</a:t>
                      </a:r>
                      <a:endParaRPr lang="es-CL" sz="1600"/>
                    </a:p>
                  </a:txBody>
                  <a:tcPr/>
                </a:tc>
                <a:tc>
                  <a:txBody>
                    <a:bodyPr/>
                    <a:lstStyle/>
                    <a:p>
                      <a:pPr algn="r"/>
                      <a:r>
                        <a:rPr lang="es-MX" sz="1600"/>
                        <a:t>97,86</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1" name="Tabla 5">
            <a:extLst>
              <a:ext uri="{FF2B5EF4-FFF2-40B4-BE49-F238E27FC236}">
                <a16:creationId xmlns:a16="http://schemas.microsoft.com/office/drawing/2014/main" id="{E6290C43-B40F-4F9E-B2DD-387394DAE42C}"/>
              </a:ext>
            </a:extLst>
          </p:cNvPr>
          <p:cNvGraphicFramePr>
            <a:graphicFrameLocks noGrp="1"/>
          </p:cNvGraphicFramePr>
          <p:nvPr/>
        </p:nvGraphicFramePr>
        <p:xfrm>
          <a:off x="4169653" y="1430020"/>
          <a:ext cx="3190939" cy="144780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r>
                        <a:rPr lang="es-MX" sz="1600"/>
                        <a:t>op2 / sv2</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5,78</a:t>
                      </a:r>
                      <a:endParaRPr lang="es-CL" sz="1600"/>
                    </a:p>
                  </a:txBody>
                  <a:tcPr/>
                </a:tc>
                <a:tc>
                  <a:txBody>
                    <a:bodyPr/>
                    <a:lstStyle/>
                    <a:p>
                      <a:pPr algn="r"/>
                      <a:r>
                        <a:rPr lang="es-MX" sz="1600"/>
                        <a:t>24,41</a:t>
                      </a:r>
                      <a:endParaRPr lang="es-CL" sz="1600"/>
                    </a:p>
                  </a:txBody>
                  <a:tcPr/>
                </a:tc>
                <a:tc>
                  <a:txBody>
                    <a:bodyPr/>
                    <a:lstStyle/>
                    <a:p>
                      <a:pPr algn="r"/>
                      <a:r>
                        <a:rPr lang="es-MX" sz="1600"/>
                        <a:t>30,19</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69,81</a:t>
                      </a:r>
                      <a:endParaRPr lang="es-CL" sz="1600" b="1"/>
                    </a:p>
                  </a:txBody>
                  <a:tcPr/>
                </a:tc>
                <a:tc>
                  <a:txBody>
                    <a:bodyPr/>
                    <a:lstStyle/>
                    <a:p>
                      <a:pPr algn="r"/>
                      <a:r>
                        <a:rPr lang="es-MX" sz="1600"/>
                        <a:t>69,81</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5,78</a:t>
                      </a:r>
                      <a:endParaRPr lang="es-CL" sz="1600"/>
                    </a:p>
                  </a:txBody>
                  <a:tcPr/>
                </a:tc>
                <a:tc>
                  <a:txBody>
                    <a:bodyPr/>
                    <a:lstStyle/>
                    <a:p>
                      <a:pPr algn="r"/>
                      <a:r>
                        <a:rPr lang="es-MX" sz="1600"/>
                        <a:t>94,22</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2" name="Tabla 5">
            <a:extLst>
              <a:ext uri="{FF2B5EF4-FFF2-40B4-BE49-F238E27FC236}">
                <a16:creationId xmlns:a16="http://schemas.microsoft.com/office/drawing/2014/main" id="{2E36E2FE-6B9A-4A24-A42C-0E67A30DB264}"/>
              </a:ext>
            </a:extLst>
          </p:cNvPr>
          <p:cNvGraphicFramePr>
            <a:graphicFrameLocks noGrp="1"/>
          </p:cNvGraphicFramePr>
          <p:nvPr/>
        </p:nvGraphicFramePr>
        <p:xfrm>
          <a:off x="887120" y="2958939"/>
          <a:ext cx="3190939" cy="144780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r>
                        <a:rPr lang="es-MX" sz="1600"/>
                        <a:t>op3 / sv3</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60,17</a:t>
                      </a:r>
                      <a:endParaRPr lang="es-CL" sz="1600"/>
                    </a:p>
                  </a:txBody>
                  <a:tcPr/>
                </a:tc>
                <a:tc>
                  <a:txBody>
                    <a:bodyPr/>
                    <a:lstStyle/>
                    <a:p>
                      <a:pPr algn="r"/>
                      <a:r>
                        <a:rPr lang="es-MX" sz="1600"/>
                        <a:t>0,00</a:t>
                      </a:r>
                      <a:endParaRPr lang="es-CL" sz="1600"/>
                    </a:p>
                  </a:txBody>
                  <a:tcPr/>
                </a:tc>
                <a:tc>
                  <a:txBody>
                    <a:bodyPr/>
                    <a:lstStyle/>
                    <a:p>
                      <a:pPr algn="r"/>
                      <a:r>
                        <a:rPr lang="es-MX" sz="1600"/>
                        <a:t>60,17</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39,83</a:t>
                      </a:r>
                      <a:endParaRPr lang="es-CL" sz="1600" b="1"/>
                    </a:p>
                  </a:txBody>
                  <a:tcPr/>
                </a:tc>
                <a:tc>
                  <a:txBody>
                    <a:bodyPr/>
                    <a:lstStyle/>
                    <a:p>
                      <a:pPr algn="r"/>
                      <a:r>
                        <a:rPr lang="es-MX" sz="1600"/>
                        <a:t>39,83</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60,17</a:t>
                      </a:r>
                      <a:endParaRPr lang="es-CL" sz="1600"/>
                    </a:p>
                  </a:txBody>
                  <a:tcPr/>
                </a:tc>
                <a:tc>
                  <a:txBody>
                    <a:bodyPr/>
                    <a:lstStyle/>
                    <a:p>
                      <a:pPr algn="r"/>
                      <a:r>
                        <a:rPr lang="es-MX" sz="1600"/>
                        <a:t>39,83</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3" name="Tabla 5">
            <a:extLst>
              <a:ext uri="{FF2B5EF4-FFF2-40B4-BE49-F238E27FC236}">
                <a16:creationId xmlns:a16="http://schemas.microsoft.com/office/drawing/2014/main" id="{C6AE254F-70F4-4D15-A10F-6BC175EF7C14}"/>
              </a:ext>
            </a:extLst>
          </p:cNvPr>
          <p:cNvGraphicFramePr>
            <a:graphicFrameLocks noGrp="1"/>
          </p:cNvGraphicFramePr>
          <p:nvPr/>
        </p:nvGraphicFramePr>
        <p:xfrm>
          <a:off x="4169653" y="2958939"/>
          <a:ext cx="3190939" cy="144780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r>
                        <a:rPr lang="es-MX" sz="1600"/>
                        <a:t>op4 / sv4</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23,98</a:t>
                      </a:r>
                      <a:endParaRPr lang="es-CL" sz="1600"/>
                    </a:p>
                  </a:txBody>
                  <a:tcPr/>
                </a:tc>
                <a:tc>
                  <a:txBody>
                    <a:bodyPr/>
                    <a:lstStyle/>
                    <a:p>
                      <a:pPr algn="r"/>
                      <a:r>
                        <a:rPr lang="es-MX" sz="1600"/>
                        <a:t>28,69</a:t>
                      </a:r>
                      <a:endParaRPr lang="es-CL" sz="1600"/>
                    </a:p>
                  </a:txBody>
                  <a:tcPr/>
                </a:tc>
                <a:tc>
                  <a:txBody>
                    <a:bodyPr/>
                    <a:lstStyle/>
                    <a:p>
                      <a:pPr algn="r"/>
                      <a:r>
                        <a:rPr lang="es-MX" sz="1600"/>
                        <a:t>52,68</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47,32</a:t>
                      </a:r>
                      <a:endParaRPr lang="es-CL" sz="1600" b="1"/>
                    </a:p>
                  </a:txBody>
                  <a:tcPr/>
                </a:tc>
                <a:tc>
                  <a:txBody>
                    <a:bodyPr/>
                    <a:lstStyle/>
                    <a:p>
                      <a:pPr algn="r"/>
                      <a:r>
                        <a:rPr lang="es-MX" sz="1600"/>
                        <a:t>47,32</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23,98</a:t>
                      </a:r>
                      <a:endParaRPr lang="es-CL" sz="1600"/>
                    </a:p>
                  </a:txBody>
                  <a:tcPr/>
                </a:tc>
                <a:tc>
                  <a:txBody>
                    <a:bodyPr/>
                    <a:lstStyle/>
                    <a:p>
                      <a:pPr algn="r"/>
                      <a:r>
                        <a:rPr lang="es-MX" sz="1600"/>
                        <a:t>76,02</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4" name="Tabla 5">
            <a:extLst>
              <a:ext uri="{FF2B5EF4-FFF2-40B4-BE49-F238E27FC236}">
                <a16:creationId xmlns:a16="http://schemas.microsoft.com/office/drawing/2014/main" id="{EE294C1E-B24B-4C44-921D-2779F4620544}"/>
              </a:ext>
            </a:extLst>
          </p:cNvPr>
          <p:cNvGraphicFramePr>
            <a:graphicFrameLocks noGrp="1"/>
          </p:cNvGraphicFramePr>
          <p:nvPr/>
        </p:nvGraphicFramePr>
        <p:xfrm>
          <a:off x="887120" y="4482292"/>
          <a:ext cx="3190939" cy="144780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r>
                        <a:rPr lang="es-MX" sz="1600"/>
                        <a:t>op5 / sv5</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12,63</a:t>
                      </a:r>
                      <a:endParaRPr lang="es-CL" sz="1600"/>
                    </a:p>
                  </a:txBody>
                  <a:tcPr/>
                </a:tc>
                <a:tc>
                  <a:txBody>
                    <a:bodyPr/>
                    <a:lstStyle/>
                    <a:p>
                      <a:pPr algn="r"/>
                      <a:r>
                        <a:rPr lang="es-MX" sz="1600"/>
                        <a:t>46,25</a:t>
                      </a:r>
                      <a:endParaRPr lang="es-CL" sz="1600"/>
                    </a:p>
                  </a:txBody>
                  <a:tcPr/>
                </a:tc>
                <a:tc>
                  <a:txBody>
                    <a:bodyPr/>
                    <a:lstStyle/>
                    <a:p>
                      <a:pPr algn="r"/>
                      <a:r>
                        <a:rPr lang="es-MX" sz="1600"/>
                        <a:t>58,89</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41,11</a:t>
                      </a:r>
                      <a:endParaRPr lang="es-CL" sz="1600" b="1"/>
                    </a:p>
                  </a:txBody>
                  <a:tcPr/>
                </a:tc>
                <a:tc>
                  <a:txBody>
                    <a:bodyPr/>
                    <a:lstStyle/>
                    <a:p>
                      <a:pPr algn="r"/>
                      <a:r>
                        <a:rPr lang="es-MX" sz="1600"/>
                        <a:t>41,11</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12,63</a:t>
                      </a:r>
                      <a:endParaRPr lang="es-CL" sz="1600"/>
                    </a:p>
                  </a:txBody>
                  <a:tcPr/>
                </a:tc>
                <a:tc>
                  <a:txBody>
                    <a:bodyPr/>
                    <a:lstStyle/>
                    <a:p>
                      <a:pPr algn="r"/>
                      <a:r>
                        <a:rPr lang="es-MX" sz="1600"/>
                        <a:t>87,37</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graphicFrame>
        <p:nvGraphicFramePr>
          <p:cNvPr id="35" name="Tabla 5">
            <a:extLst>
              <a:ext uri="{FF2B5EF4-FFF2-40B4-BE49-F238E27FC236}">
                <a16:creationId xmlns:a16="http://schemas.microsoft.com/office/drawing/2014/main" id="{4A0C5949-42B4-4AED-9B94-6CD7FA14D577}"/>
              </a:ext>
            </a:extLst>
          </p:cNvPr>
          <p:cNvGraphicFramePr>
            <a:graphicFrameLocks noGrp="1"/>
          </p:cNvGraphicFramePr>
          <p:nvPr/>
        </p:nvGraphicFramePr>
        <p:xfrm>
          <a:off x="4169653" y="4482292"/>
          <a:ext cx="3190939" cy="1447800"/>
        </p:xfrm>
        <a:graphic>
          <a:graphicData uri="http://schemas.openxmlformats.org/drawingml/2006/table">
            <a:tbl>
              <a:tblPr firstRow="1" bandRow="1">
                <a:tableStyleId>{F2DE63D5-997A-4646-A377-4702673A728D}</a:tableStyleId>
              </a:tblPr>
              <a:tblGrid>
                <a:gridCol w="1008761">
                  <a:extLst>
                    <a:ext uri="{9D8B030D-6E8A-4147-A177-3AD203B41FA5}">
                      <a16:colId xmlns:a16="http://schemas.microsoft.com/office/drawing/2014/main" val="57598011"/>
                    </a:ext>
                  </a:extLst>
                </a:gridCol>
                <a:gridCol w="692468">
                  <a:extLst>
                    <a:ext uri="{9D8B030D-6E8A-4147-A177-3AD203B41FA5}">
                      <a16:colId xmlns:a16="http://schemas.microsoft.com/office/drawing/2014/main" val="528537024"/>
                    </a:ext>
                  </a:extLst>
                </a:gridCol>
                <a:gridCol w="694055">
                  <a:extLst>
                    <a:ext uri="{9D8B030D-6E8A-4147-A177-3AD203B41FA5}">
                      <a16:colId xmlns:a16="http://schemas.microsoft.com/office/drawing/2014/main" val="3242625963"/>
                    </a:ext>
                  </a:extLst>
                </a:gridCol>
                <a:gridCol w="795655">
                  <a:extLst>
                    <a:ext uri="{9D8B030D-6E8A-4147-A177-3AD203B41FA5}">
                      <a16:colId xmlns:a16="http://schemas.microsoft.com/office/drawing/2014/main" val="2517556933"/>
                    </a:ext>
                  </a:extLst>
                </a:gridCol>
              </a:tblGrid>
              <a:tr h="218443">
                <a:tc>
                  <a:txBody>
                    <a:bodyPr/>
                    <a:lstStyle/>
                    <a:p>
                      <a:r>
                        <a:rPr lang="es-MX" sz="1600"/>
                        <a:t>op6 / sv6</a:t>
                      </a:r>
                      <a:endParaRPr lang="es-CL" sz="1600"/>
                    </a:p>
                  </a:txBody>
                  <a:tcPr/>
                </a:tc>
                <a:tc>
                  <a:txBody>
                    <a:bodyPr/>
                    <a:lstStyle/>
                    <a:p>
                      <a:pPr algn="ctr"/>
                      <a:r>
                        <a:rPr lang="es-MX" sz="1600"/>
                        <a:t>NO</a:t>
                      </a:r>
                      <a:endParaRPr lang="es-CL" sz="1600"/>
                    </a:p>
                  </a:txBody>
                  <a:tcPr/>
                </a:tc>
                <a:tc>
                  <a:txBody>
                    <a:bodyPr/>
                    <a:lstStyle/>
                    <a:p>
                      <a:pPr algn="ctr"/>
                      <a:r>
                        <a:rPr lang="es-MX" sz="1600"/>
                        <a:t>SI</a:t>
                      </a:r>
                      <a:endParaRPr lang="es-CL" sz="1600"/>
                    </a:p>
                  </a:txBody>
                  <a:tcPr/>
                </a:tc>
                <a:tc>
                  <a:txBody>
                    <a:bodyPr/>
                    <a:lstStyle/>
                    <a:p>
                      <a:pPr algn="ctr"/>
                      <a:r>
                        <a:rPr lang="es-MX" sz="1600"/>
                        <a:t>Total</a:t>
                      </a:r>
                      <a:endParaRPr lang="es-CL" sz="1600"/>
                    </a:p>
                  </a:txBody>
                  <a:tcPr/>
                </a:tc>
                <a:extLst>
                  <a:ext uri="{0D108BD9-81ED-4DB2-BD59-A6C34878D82A}">
                    <a16:rowId xmlns:a16="http://schemas.microsoft.com/office/drawing/2014/main" val="2947309460"/>
                  </a:ext>
                </a:extLst>
              </a:tr>
              <a:tr h="370840">
                <a:tc>
                  <a:txBody>
                    <a:bodyPr/>
                    <a:lstStyle/>
                    <a:p>
                      <a:pPr algn="ctr"/>
                      <a:r>
                        <a:rPr lang="es-MX" sz="1600"/>
                        <a:t>NO</a:t>
                      </a:r>
                      <a:endParaRPr lang="es-CL" sz="1600"/>
                    </a:p>
                  </a:txBody>
                  <a:tcPr/>
                </a:tc>
                <a:tc>
                  <a:txBody>
                    <a:bodyPr/>
                    <a:lstStyle/>
                    <a:p>
                      <a:pPr algn="r"/>
                      <a:r>
                        <a:rPr lang="es-MX" sz="1600"/>
                        <a:t>20,34</a:t>
                      </a:r>
                      <a:endParaRPr lang="es-CL" sz="1600"/>
                    </a:p>
                  </a:txBody>
                  <a:tcPr/>
                </a:tc>
                <a:tc>
                  <a:txBody>
                    <a:bodyPr/>
                    <a:lstStyle/>
                    <a:p>
                      <a:pPr algn="r"/>
                      <a:r>
                        <a:rPr lang="es-MX" sz="1600"/>
                        <a:t>31,69</a:t>
                      </a:r>
                      <a:endParaRPr lang="es-CL" sz="1600"/>
                    </a:p>
                  </a:txBody>
                  <a:tcPr/>
                </a:tc>
                <a:tc>
                  <a:txBody>
                    <a:bodyPr/>
                    <a:lstStyle/>
                    <a:p>
                      <a:pPr algn="r"/>
                      <a:r>
                        <a:rPr lang="es-MX" sz="1600"/>
                        <a:t>52,03</a:t>
                      </a:r>
                      <a:endParaRPr lang="es-CL" sz="1600"/>
                    </a:p>
                  </a:txBody>
                  <a:tcPr/>
                </a:tc>
                <a:extLst>
                  <a:ext uri="{0D108BD9-81ED-4DB2-BD59-A6C34878D82A}">
                    <a16:rowId xmlns:a16="http://schemas.microsoft.com/office/drawing/2014/main" val="3844027493"/>
                  </a:ext>
                </a:extLst>
              </a:tr>
              <a:tr h="370840">
                <a:tc>
                  <a:txBody>
                    <a:bodyPr/>
                    <a:lstStyle/>
                    <a:p>
                      <a:pPr algn="ctr"/>
                      <a:r>
                        <a:rPr lang="es-MX" sz="1600"/>
                        <a:t>SI</a:t>
                      </a:r>
                      <a:endParaRPr lang="es-CL" sz="1600"/>
                    </a:p>
                  </a:txBody>
                  <a:tcPr/>
                </a:tc>
                <a:tc>
                  <a:txBody>
                    <a:bodyPr/>
                    <a:lstStyle/>
                    <a:p>
                      <a:pPr algn="r"/>
                      <a:r>
                        <a:rPr lang="es-MX" sz="1600"/>
                        <a:t>0,00</a:t>
                      </a:r>
                      <a:endParaRPr lang="es-CL" sz="1600"/>
                    </a:p>
                  </a:txBody>
                  <a:tcPr/>
                </a:tc>
                <a:tc>
                  <a:txBody>
                    <a:bodyPr/>
                    <a:lstStyle/>
                    <a:p>
                      <a:pPr algn="r"/>
                      <a:r>
                        <a:rPr lang="es-MX" sz="1600" b="1"/>
                        <a:t>47,97</a:t>
                      </a:r>
                      <a:endParaRPr lang="es-CL" sz="1600" b="1"/>
                    </a:p>
                  </a:txBody>
                  <a:tcPr/>
                </a:tc>
                <a:tc>
                  <a:txBody>
                    <a:bodyPr/>
                    <a:lstStyle/>
                    <a:p>
                      <a:pPr algn="r"/>
                      <a:r>
                        <a:rPr lang="es-MX" sz="1600"/>
                        <a:t>47,97</a:t>
                      </a:r>
                    </a:p>
                  </a:txBody>
                  <a:tcPr/>
                </a:tc>
                <a:extLst>
                  <a:ext uri="{0D108BD9-81ED-4DB2-BD59-A6C34878D82A}">
                    <a16:rowId xmlns:a16="http://schemas.microsoft.com/office/drawing/2014/main" val="1520268592"/>
                  </a:ext>
                </a:extLst>
              </a:tr>
              <a:tr h="370840">
                <a:tc>
                  <a:txBody>
                    <a:bodyPr/>
                    <a:lstStyle/>
                    <a:p>
                      <a:pPr algn="ctr"/>
                      <a:r>
                        <a:rPr lang="es-MX" sz="1600"/>
                        <a:t>Total</a:t>
                      </a:r>
                      <a:endParaRPr lang="es-CL" sz="1600"/>
                    </a:p>
                  </a:txBody>
                  <a:tcPr/>
                </a:tc>
                <a:tc>
                  <a:txBody>
                    <a:bodyPr/>
                    <a:lstStyle/>
                    <a:p>
                      <a:pPr algn="r"/>
                      <a:r>
                        <a:rPr lang="es-MX" sz="1600"/>
                        <a:t>20,34</a:t>
                      </a:r>
                      <a:endParaRPr lang="es-CL" sz="1600"/>
                    </a:p>
                  </a:txBody>
                  <a:tcPr/>
                </a:tc>
                <a:tc>
                  <a:txBody>
                    <a:bodyPr/>
                    <a:lstStyle/>
                    <a:p>
                      <a:pPr algn="r"/>
                      <a:r>
                        <a:rPr lang="es-MX" sz="1600"/>
                        <a:t>79,66</a:t>
                      </a:r>
                      <a:endParaRPr lang="es-CL" sz="1600"/>
                    </a:p>
                  </a:txBody>
                  <a:tcPr/>
                </a:tc>
                <a:tc>
                  <a:txBody>
                    <a:bodyPr/>
                    <a:lstStyle/>
                    <a:p>
                      <a:pPr algn="r"/>
                      <a:r>
                        <a:rPr lang="es-MX" sz="1600"/>
                        <a:t>100,00</a:t>
                      </a:r>
                    </a:p>
                  </a:txBody>
                  <a:tcPr/>
                </a:tc>
                <a:extLst>
                  <a:ext uri="{0D108BD9-81ED-4DB2-BD59-A6C34878D82A}">
                    <a16:rowId xmlns:a16="http://schemas.microsoft.com/office/drawing/2014/main" val="2557082238"/>
                  </a:ext>
                </a:extLst>
              </a:tr>
            </a:tbl>
          </a:graphicData>
        </a:graphic>
      </p:graphicFrame>
      <p:sp>
        <p:nvSpPr>
          <p:cNvPr id="15" name="CuadroTexto 14">
            <a:extLst>
              <a:ext uri="{FF2B5EF4-FFF2-40B4-BE49-F238E27FC236}">
                <a16:creationId xmlns:a16="http://schemas.microsoft.com/office/drawing/2014/main" id="{BE8C1759-8E97-4567-A0CA-4D776B738C95}"/>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a:t>
            </a:r>
            <a:r>
              <a:rPr lang="es-MX" sz="2000" b="1">
                <a:solidFill>
                  <a:schemeClr val="bg1"/>
                </a:solidFill>
              </a:rPr>
              <a:t>SOLUCIÓN</a:t>
            </a:r>
            <a:r>
              <a:rPr lang="es-MX" sz="2000">
                <a:solidFill>
                  <a:schemeClr val="bg1">
                    <a:lumMod val="75000"/>
                  </a:schemeClr>
                </a:solidFill>
              </a:rPr>
              <a:t>    RESULTADOS    CONCLUSIONES</a:t>
            </a:r>
            <a:endParaRPr lang="es-CL" sz="2000">
              <a:solidFill>
                <a:schemeClr val="bg1">
                  <a:lumMod val="75000"/>
                </a:schemeClr>
              </a:solidFill>
            </a:endParaRPr>
          </a:p>
        </p:txBody>
      </p:sp>
      <p:sp>
        <p:nvSpPr>
          <p:cNvPr id="16" name="CuadroTexto 15">
            <a:extLst>
              <a:ext uri="{FF2B5EF4-FFF2-40B4-BE49-F238E27FC236}">
                <a16:creationId xmlns:a16="http://schemas.microsoft.com/office/drawing/2014/main" id="{2D705725-C622-4F19-89B5-4FBB3D2D01D4}"/>
              </a:ext>
            </a:extLst>
          </p:cNvPr>
          <p:cNvSpPr txBox="1"/>
          <p:nvPr/>
        </p:nvSpPr>
        <p:spPr>
          <a:xfrm>
            <a:off x="7612912" y="664759"/>
            <a:ext cx="2373616" cy="461665"/>
          </a:xfrm>
          <a:prstGeom prst="rect">
            <a:avLst/>
          </a:prstGeom>
          <a:solidFill>
            <a:schemeClr val="accent1">
              <a:lumMod val="20000"/>
              <a:lumOff val="80000"/>
            </a:schemeClr>
          </a:solidFill>
        </p:spPr>
        <p:txBody>
          <a:bodyPr wrap="square" rtlCol="0">
            <a:spAutoFit/>
          </a:bodyPr>
          <a:lstStyle/>
          <a:p>
            <a:pPr algn="ctr"/>
            <a:r>
              <a:rPr lang="es-MX" sz="2400">
                <a:ln w="0"/>
              </a:rPr>
              <a:t>Análisis 2D</a:t>
            </a:r>
            <a:endParaRPr lang="es-CL" sz="2400">
              <a:ln w="0"/>
            </a:endParaRPr>
          </a:p>
        </p:txBody>
      </p:sp>
      <p:sp>
        <p:nvSpPr>
          <p:cNvPr id="2" name="CuadroTexto 1">
            <a:extLst>
              <a:ext uri="{FF2B5EF4-FFF2-40B4-BE49-F238E27FC236}">
                <a16:creationId xmlns:a16="http://schemas.microsoft.com/office/drawing/2014/main" id="{D9E75033-2034-4BE9-BA82-FD29A5717E07}"/>
              </a:ext>
            </a:extLst>
          </p:cNvPr>
          <p:cNvSpPr txBox="1"/>
          <p:nvPr/>
        </p:nvSpPr>
        <p:spPr>
          <a:xfrm>
            <a:off x="887120" y="6005645"/>
            <a:ext cx="4361322" cy="369332"/>
          </a:xfrm>
          <a:prstGeom prst="rect">
            <a:avLst/>
          </a:prstGeom>
          <a:noFill/>
        </p:spPr>
        <p:txBody>
          <a:bodyPr wrap="none" rtlCol="0">
            <a:spAutoFit/>
          </a:bodyPr>
          <a:lstStyle/>
          <a:p>
            <a:r>
              <a:rPr lang="es-MX" b="1" err="1"/>
              <a:t>OPx</a:t>
            </a:r>
            <a:r>
              <a:rPr lang="es-MX" b="1"/>
              <a:t>: </a:t>
            </a:r>
            <a:r>
              <a:rPr lang="es-MX"/>
              <a:t>¿Encontró solución óptima en nivel x?</a:t>
            </a:r>
            <a:endParaRPr lang="es-CL"/>
          </a:p>
        </p:txBody>
      </p:sp>
      <p:sp>
        <p:nvSpPr>
          <p:cNvPr id="17" name="CuadroTexto 16">
            <a:extLst>
              <a:ext uri="{FF2B5EF4-FFF2-40B4-BE49-F238E27FC236}">
                <a16:creationId xmlns:a16="http://schemas.microsoft.com/office/drawing/2014/main" id="{A9902726-5E9E-4FE1-AFAD-541B0D65C585}"/>
              </a:ext>
            </a:extLst>
          </p:cNvPr>
          <p:cNvSpPr txBox="1"/>
          <p:nvPr/>
        </p:nvSpPr>
        <p:spPr>
          <a:xfrm>
            <a:off x="887120" y="6374977"/>
            <a:ext cx="4990469" cy="369332"/>
          </a:xfrm>
          <a:prstGeom prst="rect">
            <a:avLst/>
          </a:prstGeom>
          <a:noFill/>
        </p:spPr>
        <p:txBody>
          <a:bodyPr wrap="none" rtlCol="0">
            <a:spAutoFit/>
          </a:bodyPr>
          <a:lstStyle/>
          <a:p>
            <a:r>
              <a:rPr lang="es-MX" b="1" err="1"/>
              <a:t>SVx</a:t>
            </a:r>
            <a:r>
              <a:rPr lang="es-MX" b="1"/>
              <a:t>: </a:t>
            </a:r>
            <a:r>
              <a:rPr lang="es-MX"/>
              <a:t>¿Uso más instrucciones permitidas en nivel x?</a:t>
            </a:r>
            <a:endParaRPr lang="es-CL"/>
          </a:p>
        </p:txBody>
      </p:sp>
      <p:sp>
        <p:nvSpPr>
          <p:cNvPr id="18" name="CuadroTexto 17">
            <a:extLst>
              <a:ext uri="{FF2B5EF4-FFF2-40B4-BE49-F238E27FC236}">
                <a16:creationId xmlns:a16="http://schemas.microsoft.com/office/drawing/2014/main" id="{3FF2FC5B-D0A8-46F9-873D-E7C3B567A63D}"/>
              </a:ext>
            </a:extLst>
          </p:cNvPr>
          <p:cNvSpPr txBox="1"/>
          <p:nvPr/>
        </p:nvSpPr>
        <p:spPr>
          <a:xfrm>
            <a:off x="710084" y="941758"/>
            <a:ext cx="2357697" cy="369332"/>
          </a:xfrm>
          <a:prstGeom prst="rect">
            <a:avLst/>
          </a:prstGeom>
          <a:noFill/>
        </p:spPr>
        <p:txBody>
          <a:bodyPr wrap="none" rtlCol="0">
            <a:spAutoFit/>
          </a:bodyPr>
          <a:lstStyle/>
          <a:p>
            <a:r>
              <a:rPr lang="es-MX" b="1" i="1"/>
              <a:t>Tablas de contingencia</a:t>
            </a:r>
            <a:endParaRPr lang="es-CL" b="1" i="1"/>
          </a:p>
        </p:txBody>
      </p:sp>
    </p:spTree>
    <p:extLst>
      <p:ext uri="{BB962C8B-B14F-4D97-AF65-F5344CB8AC3E}">
        <p14:creationId xmlns:p14="http://schemas.microsoft.com/office/powerpoint/2010/main" val="143807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a:t>
            </a:r>
            <a:r>
              <a:rPr lang="es-MX" sz="2000" b="1">
                <a:solidFill>
                  <a:schemeClr val="bg1"/>
                </a:solidFill>
              </a:rPr>
              <a:t>SOLUCIÓN</a:t>
            </a:r>
            <a:r>
              <a:rPr lang="es-MX" sz="2000">
                <a:solidFill>
                  <a:schemeClr val="bg1">
                    <a:lumMod val="75000"/>
                  </a:schemeClr>
                </a:solidFill>
              </a:rPr>
              <a:t>    RESULTADOS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6DCEAF6B-6A1E-4E74-AFFD-5EAC5CF08574}"/>
              </a:ext>
            </a:extLst>
          </p:cNvPr>
          <p:cNvSpPr txBox="1"/>
          <p:nvPr/>
        </p:nvSpPr>
        <p:spPr>
          <a:xfrm>
            <a:off x="5829300" y="842037"/>
            <a:ext cx="4156879" cy="523220"/>
          </a:xfrm>
          <a:prstGeom prst="rect">
            <a:avLst/>
          </a:prstGeom>
          <a:solidFill>
            <a:schemeClr val="accent1">
              <a:lumMod val="20000"/>
              <a:lumOff val="80000"/>
            </a:schemeClr>
          </a:solidFill>
        </p:spPr>
        <p:txBody>
          <a:bodyPr wrap="square" rtlCol="0">
            <a:spAutoFit/>
          </a:bodyPr>
          <a:lstStyle/>
          <a:p>
            <a:pPr algn="ctr"/>
            <a:r>
              <a:rPr lang="es-MX" sz="2800">
                <a:ln w="0"/>
              </a:rPr>
              <a:t>Preprocesamiento de datos</a:t>
            </a:r>
            <a:endParaRPr lang="es-CL" sz="2800">
              <a:ln w="0"/>
            </a:endParaRPr>
          </a:p>
        </p:txBody>
      </p:sp>
      <p:pic>
        <p:nvPicPr>
          <p:cNvPr id="6148" name="Picture 4" descr="procesamiento de datos  icono premium">
            <a:extLst>
              <a:ext uri="{FF2B5EF4-FFF2-40B4-BE49-F238E27FC236}">
                <a16:creationId xmlns:a16="http://schemas.microsoft.com/office/drawing/2014/main" id="{4461C357-B35B-4FAE-B3D5-D5B0A983C1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97" y="367697"/>
            <a:ext cx="1697703" cy="16977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2">
            <a:extLst>
              <a:ext uri="{FF2B5EF4-FFF2-40B4-BE49-F238E27FC236}">
                <a16:creationId xmlns:a16="http://schemas.microsoft.com/office/drawing/2014/main" id="{4470656B-C428-4BCF-8714-DA389BFF93D0}"/>
              </a:ext>
            </a:extLst>
          </p:cNvPr>
          <p:cNvGraphicFramePr>
            <a:graphicFrameLocks noGrp="1"/>
          </p:cNvGraphicFramePr>
          <p:nvPr>
            <p:extLst>
              <p:ext uri="{D42A27DB-BD31-4B8C-83A1-F6EECF244321}">
                <p14:modId xmlns:p14="http://schemas.microsoft.com/office/powerpoint/2010/main" val="2866028002"/>
              </p:ext>
            </p:extLst>
          </p:nvPr>
        </p:nvGraphicFramePr>
        <p:xfrm>
          <a:off x="1812713" y="2024495"/>
          <a:ext cx="6463452" cy="2763520"/>
        </p:xfrm>
        <a:graphic>
          <a:graphicData uri="http://schemas.openxmlformats.org/drawingml/2006/table">
            <a:tbl>
              <a:tblPr firstRow="1" bandRow="1">
                <a:tableStyleId>{F2DE63D5-997A-4646-A377-4702673A728D}</a:tableStyleId>
              </a:tblPr>
              <a:tblGrid>
                <a:gridCol w="4064000">
                  <a:extLst>
                    <a:ext uri="{9D8B030D-6E8A-4147-A177-3AD203B41FA5}">
                      <a16:colId xmlns:a16="http://schemas.microsoft.com/office/drawing/2014/main" val="720324869"/>
                    </a:ext>
                  </a:extLst>
                </a:gridCol>
                <a:gridCol w="2399452">
                  <a:extLst>
                    <a:ext uri="{9D8B030D-6E8A-4147-A177-3AD203B41FA5}">
                      <a16:colId xmlns:a16="http://schemas.microsoft.com/office/drawing/2014/main" val="51857856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a:t>24 variables seleccionadas</a:t>
                      </a:r>
                      <a:endParaRPr lang="es-C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a:t>Fuente</a:t>
                      </a:r>
                      <a:endParaRPr lang="es-CL"/>
                    </a:p>
                  </a:txBody>
                  <a:tcPr/>
                </a:tc>
                <a:extLst>
                  <a:ext uri="{0D108BD9-81ED-4DB2-BD59-A6C34878D82A}">
                    <a16:rowId xmlns:a16="http://schemas.microsoft.com/office/drawing/2014/main" val="31498955"/>
                  </a:ext>
                </a:extLst>
              </a:tr>
              <a:tr h="370840">
                <a:tc>
                  <a:txBody>
                    <a:bodyPr/>
                    <a:lstStyle/>
                    <a:p>
                      <a:r>
                        <a:rPr lang="es-MX"/>
                        <a:t>Variables OPx (siendo x el número de nivel, 6 niveles) </a:t>
                      </a:r>
                      <a:endParaRPr lang="es-CL"/>
                    </a:p>
                  </a:txBody>
                  <a:tcPr/>
                </a:tc>
                <a:tc>
                  <a:txBody>
                    <a:bodyPr/>
                    <a:lstStyle/>
                    <a:p>
                      <a:r>
                        <a:rPr lang="es-MX"/>
                        <a:t>Juego de diagnóstico</a:t>
                      </a:r>
                      <a:endParaRPr lang="es-CL"/>
                    </a:p>
                  </a:txBody>
                  <a:tcPr/>
                </a:tc>
                <a:extLst>
                  <a:ext uri="{0D108BD9-81ED-4DB2-BD59-A6C34878D82A}">
                    <a16:rowId xmlns:a16="http://schemas.microsoft.com/office/drawing/2014/main" val="2410370235"/>
                  </a:ext>
                </a:extLst>
              </a:tr>
              <a:tr h="370840">
                <a:tc>
                  <a:txBody>
                    <a:bodyPr/>
                    <a:lstStyle/>
                    <a:p>
                      <a:r>
                        <a:rPr lang="es-MX"/>
                        <a:t>Variables SVx (siendo x el número de nivel, 6 niveles)</a:t>
                      </a:r>
                      <a:endParaRPr lang="es-CL"/>
                    </a:p>
                  </a:txBody>
                  <a:tcPr/>
                </a:tc>
                <a:tc>
                  <a:txBody>
                    <a:bodyPr/>
                    <a:lstStyle/>
                    <a:p>
                      <a:r>
                        <a:rPr lang="es-MX"/>
                        <a:t>Juego de diagnóstico</a:t>
                      </a:r>
                      <a:endParaRPr lang="es-CL"/>
                    </a:p>
                  </a:txBody>
                  <a:tcPr/>
                </a:tc>
                <a:extLst>
                  <a:ext uri="{0D108BD9-81ED-4DB2-BD59-A6C34878D82A}">
                    <a16:rowId xmlns:a16="http://schemas.microsoft.com/office/drawing/2014/main" val="4248799508"/>
                  </a:ext>
                </a:extLst>
              </a:tr>
              <a:tr h="370840">
                <a:tc>
                  <a:txBody>
                    <a:bodyPr/>
                    <a:lstStyle/>
                    <a:p>
                      <a:r>
                        <a:rPr lang="es-MX"/>
                        <a:t>Variables LT, TT, PT, GAME_SCORE</a:t>
                      </a:r>
                      <a:endParaRPr lang="es-CL"/>
                    </a:p>
                  </a:txBody>
                  <a:tcPr/>
                </a:tc>
                <a:tc>
                  <a:txBody>
                    <a:bodyPr/>
                    <a:lstStyle/>
                    <a:p>
                      <a:r>
                        <a:rPr lang="es-MX"/>
                        <a:t>Prueba de diagnóstico</a:t>
                      </a:r>
                      <a:endParaRPr lang="es-CL"/>
                    </a:p>
                  </a:txBody>
                  <a:tcPr/>
                </a:tc>
                <a:extLst>
                  <a:ext uri="{0D108BD9-81ED-4DB2-BD59-A6C34878D82A}">
                    <a16:rowId xmlns:a16="http://schemas.microsoft.com/office/drawing/2014/main" val="715427923"/>
                  </a:ext>
                </a:extLst>
              </a:tr>
              <a:tr h="370840">
                <a:tc>
                  <a:txBody>
                    <a:bodyPr/>
                    <a:lstStyle/>
                    <a:p>
                      <a:r>
                        <a:rPr lang="es-MX"/>
                        <a:t>Variables PROGRAMA y SOL1</a:t>
                      </a:r>
                      <a:endParaRPr lang="es-CL"/>
                    </a:p>
                  </a:txBody>
                  <a:tcPr/>
                </a:tc>
                <a:tc>
                  <a:txBody>
                    <a:bodyPr/>
                    <a:lstStyle/>
                    <a:p>
                      <a:r>
                        <a:rPr lang="es-MX"/>
                        <a:t>Curso</a:t>
                      </a:r>
                      <a:endParaRPr lang="es-CL"/>
                    </a:p>
                  </a:txBody>
                  <a:tcPr/>
                </a:tc>
                <a:extLst>
                  <a:ext uri="{0D108BD9-81ED-4DB2-BD59-A6C34878D82A}">
                    <a16:rowId xmlns:a16="http://schemas.microsoft.com/office/drawing/2014/main" val="1380043942"/>
                  </a:ext>
                </a:extLst>
              </a:tr>
              <a:tr h="370840">
                <a:tc>
                  <a:txBody>
                    <a:bodyPr/>
                    <a:lstStyle/>
                    <a:p>
                      <a:r>
                        <a:rPr lang="es-MX"/>
                        <a:t>Variable CLASE: </a:t>
                      </a:r>
                      <a:r>
                        <a:rPr lang="es-MX" b="1"/>
                        <a:t>ESTADO</a:t>
                      </a:r>
                      <a:endParaRPr lang="es-CL" b="1"/>
                    </a:p>
                  </a:txBody>
                  <a:tcPr/>
                </a:tc>
                <a:tc>
                  <a:txBody>
                    <a:bodyPr/>
                    <a:lstStyle/>
                    <a:p>
                      <a:r>
                        <a:rPr lang="es-MX"/>
                        <a:t>Curso.</a:t>
                      </a:r>
                      <a:endParaRPr lang="es-CL"/>
                    </a:p>
                  </a:txBody>
                  <a:tcPr/>
                </a:tc>
                <a:extLst>
                  <a:ext uri="{0D108BD9-81ED-4DB2-BD59-A6C34878D82A}">
                    <a16:rowId xmlns:a16="http://schemas.microsoft.com/office/drawing/2014/main" val="3300741686"/>
                  </a:ext>
                </a:extLst>
              </a:tr>
            </a:tbl>
          </a:graphicData>
        </a:graphic>
      </p:graphicFrame>
      <p:graphicFrame>
        <p:nvGraphicFramePr>
          <p:cNvPr id="13" name="Diagrama 12">
            <a:extLst>
              <a:ext uri="{FF2B5EF4-FFF2-40B4-BE49-F238E27FC236}">
                <a16:creationId xmlns:a16="http://schemas.microsoft.com/office/drawing/2014/main" id="{5223A652-5156-4061-AA3C-2A8480EE7C69}"/>
              </a:ext>
            </a:extLst>
          </p:cNvPr>
          <p:cNvGraphicFramePr/>
          <p:nvPr>
            <p:extLst>
              <p:ext uri="{D42A27DB-BD31-4B8C-83A1-F6EECF244321}">
                <p14:modId xmlns:p14="http://schemas.microsoft.com/office/powerpoint/2010/main" val="2751502557"/>
              </p:ext>
            </p:extLst>
          </p:nvPr>
        </p:nvGraphicFramePr>
        <p:xfrm>
          <a:off x="1584959" y="4899546"/>
          <a:ext cx="6918960" cy="18015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07184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Imagen 16" descr="Imagen que contiene interior, tabla, botella, pequeño&#10;&#10;Descripción generada automáticamente">
            <a:extLst>
              <a:ext uri="{FF2B5EF4-FFF2-40B4-BE49-F238E27FC236}">
                <a16:creationId xmlns:a16="http://schemas.microsoft.com/office/drawing/2014/main" id="{068DBA8E-7935-4A21-9A8E-B000C0F7BF8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436" y="120709"/>
            <a:ext cx="2032685" cy="2032685"/>
          </a:xfrm>
          <a:prstGeom prst="rect">
            <a:avLst/>
          </a:prstGeom>
        </p:spPr>
      </p:pic>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5">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2" name="CuadroTexto 11">
            <a:extLst>
              <a:ext uri="{FF2B5EF4-FFF2-40B4-BE49-F238E27FC236}">
                <a16:creationId xmlns:a16="http://schemas.microsoft.com/office/drawing/2014/main" id="{5B9208C7-C278-4D93-B1DA-A0D11CF285E3}"/>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a:t>
            </a:r>
            <a:r>
              <a:rPr lang="es-MX" sz="2000" b="1">
                <a:solidFill>
                  <a:schemeClr val="bg1"/>
                </a:solidFill>
              </a:rPr>
              <a:t>SOLUCIÓN</a:t>
            </a:r>
            <a:r>
              <a:rPr lang="es-MX" sz="2000">
                <a:solidFill>
                  <a:schemeClr val="bg1">
                    <a:lumMod val="75000"/>
                  </a:schemeClr>
                </a:solidFill>
              </a:rPr>
              <a:t>    RESULTADOS    CONCLUSIONES</a:t>
            </a:r>
            <a:endParaRPr lang="es-CL" sz="2000">
              <a:solidFill>
                <a:schemeClr val="bg1">
                  <a:lumMod val="75000"/>
                </a:schemeClr>
              </a:solidFill>
            </a:endParaRPr>
          </a:p>
        </p:txBody>
      </p:sp>
      <p:sp>
        <p:nvSpPr>
          <p:cNvPr id="14" name="CuadroTexto 13">
            <a:extLst>
              <a:ext uri="{FF2B5EF4-FFF2-40B4-BE49-F238E27FC236}">
                <a16:creationId xmlns:a16="http://schemas.microsoft.com/office/drawing/2014/main" id="{204223F7-1294-4FC4-834F-0E72D0A90D4C}"/>
              </a:ext>
            </a:extLst>
          </p:cNvPr>
          <p:cNvSpPr txBox="1"/>
          <p:nvPr/>
        </p:nvSpPr>
        <p:spPr>
          <a:xfrm>
            <a:off x="5981700" y="842037"/>
            <a:ext cx="4004479" cy="523220"/>
          </a:xfrm>
          <a:prstGeom prst="rect">
            <a:avLst/>
          </a:prstGeom>
          <a:solidFill>
            <a:schemeClr val="accent1">
              <a:lumMod val="20000"/>
              <a:lumOff val="80000"/>
            </a:schemeClr>
          </a:solidFill>
        </p:spPr>
        <p:txBody>
          <a:bodyPr wrap="square" rtlCol="0">
            <a:spAutoFit/>
          </a:bodyPr>
          <a:lstStyle/>
          <a:p>
            <a:pPr algn="ctr"/>
            <a:r>
              <a:rPr lang="es-MX" sz="2800">
                <a:ln w="0"/>
              </a:rPr>
              <a:t>Diseño de experimentos</a:t>
            </a:r>
            <a:endParaRPr lang="es-CL" sz="2800">
              <a:ln w="0"/>
            </a:endParaRPr>
          </a:p>
        </p:txBody>
      </p:sp>
      <p:graphicFrame>
        <p:nvGraphicFramePr>
          <p:cNvPr id="16" name="Diagrama 15">
            <a:extLst>
              <a:ext uri="{FF2B5EF4-FFF2-40B4-BE49-F238E27FC236}">
                <a16:creationId xmlns:a16="http://schemas.microsoft.com/office/drawing/2014/main" id="{F426B877-05C0-467B-A3D6-009C4BCB9ED3}"/>
              </a:ext>
            </a:extLst>
          </p:cNvPr>
          <p:cNvGraphicFramePr/>
          <p:nvPr>
            <p:extLst>
              <p:ext uri="{D42A27DB-BD31-4B8C-83A1-F6EECF244321}">
                <p14:modId xmlns:p14="http://schemas.microsoft.com/office/powerpoint/2010/main" val="1473403471"/>
              </p:ext>
            </p:extLst>
          </p:nvPr>
        </p:nvGraphicFramePr>
        <p:xfrm>
          <a:off x="1511301" y="2058730"/>
          <a:ext cx="7086600" cy="44963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Imagen 9" descr="Icono&#10;&#10;Descripción generada automáticamente">
            <a:extLst>
              <a:ext uri="{FF2B5EF4-FFF2-40B4-BE49-F238E27FC236}">
                <a16:creationId xmlns:a16="http://schemas.microsoft.com/office/drawing/2014/main" id="{0EB76309-5C14-431F-88BC-F55184B4D45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264389" y="2153394"/>
            <a:ext cx="514583" cy="523220"/>
          </a:xfrm>
          <a:prstGeom prst="rect">
            <a:avLst/>
          </a:prstGeom>
        </p:spPr>
      </p:pic>
    </p:spTree>
    <p:extLst>
      <p:ext uri="{BB962C8B-B14F-4D97-AF65-F5344CB8AC3E}">
        <p14:creationId xmlns:p14="http://schemas.microsoft.com/office/powerpoint/2010/main" val="2405100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descr="Texto, Carta&#10;&#10;Descripción generada automáticamente">
            <a:extLst>
              <a:ext uri="{FF2B5EF4-FFF2-40B4-BE49-F238E27FC236}">
                <a16:creationId xmlns:a16="http://schemas.microsoft.com/office/drawing/2014/main" id="{AAE96B4B-0C54-4DB6-8EC6-972FBA9732C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8100" y="541095"/>
            <a:ext cx="2042856" cy="2049706"/>
          </a:xfrm>
          <a:prstGeom prst="rect">
            <a:avLst/>
          </a:prstGeom>
        </p:spPr>
      </p:pic>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5">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aphicFrame>
        <p:nvGraphicFramePr>
          <p:cNvPr id="5" name="Tabla 4">
            <a:extLst>
              <a:ext uri="{FF2B5EF4-FFF2-40B4-BE49-F238E27FC236}">
                <a16:creationId xmlns:a16="http://schemas.microsoft.com/office/drawing/2014/main" id="{A8353B64-973C-496E-81AA-40DAEB27C096}"/>
              </a:ext>
            </a:extLst>
          </p:cNvPr>
          <p:cNvGraphicFramePr>
            <a:graphicFrameLocks noGrp="1"/>
          </p:cNvGraphicFramePr>
          <p:nvPr>
            <p:extLst>
              <p:ext uri="{D42A27DB-BD31-4B8C-83A1-F6EECF244321}">
                <p14:modId xmlns:p14="http://schemas.microsoft.com/office/powerpoint/2010/main" val="2637391169"/>
              </p:ext>
            </p:extLst>
          </p:nvPr>
        </p:nvGraphicFramePr>
        <p:xfrm>
          <a:off x="2170957" y="1397001"/>
          <a:ext cx="5797764" cy="5176116"/>
        </p:xfrm>
        <a:graphic>
          <a:graphicData uri="http://schemas.openxmlformats.org/drawingml/2006/table">
            <a:tbl>
              <a:tblPr firstRow="1" firstCol="1" bandRow="1">
                <a:tableStyleId>{F2DE63D5-997A-4646-A377-4702673A728D}</a:tableStyleId>
              </a:tblPr>
              <a:tblGrid>
                <a:gridCol w="444675">
                  <a:extLst>
                    <a:ext uri="{9D8B030D-6E8A-4147-A177-3AD203B41FA5}">
                      <a16:colId xmlns:a16="http://schemas.microsoft.com/office/drawing/2014/main" val="1845564236"/>
                    </a:ext>
                  </a:extLst>
                </a:gridCol>
                <a:gridCol w="1566997">
                  <a:extLst>
                    <a:ext uri="{9D8B030D-6E8A-4147-A177-3AD203B41FA5}">
                      <a16:colId xmlns:a16="http://schemas.microsoft.com/office/drawing/2014/main" val="728026829"/>
                    </a:ext>
                  </a:extLst>
                </a:gridCol>
                <a:gridCol w="1055592">
                  <a:extLst>
                    <a:ext uri="{9D8B030D-6E8A-4147-A177-3AD203B41FA5}">
                      <a16:colId xmlns:a16="http://schemas.microsoft.com/office/drawing/2014/main" val="3909530970"/>
                    </a:ext>
                  </a:extLst>
                </a:gridCol>
                <a:gridCol w="1244600">
                  <a:extLst>
                    <a:ext uri="{9D8B030D-6E8A-4147-A177-3AD203B41FA5}">
                      <a16:colId xmlns:a16="http://schemas.microsoft.com/office/drawing/2014/main" val="415732441"/>
                    </a:ext>
                  </a:extLst>
                </a:gridCol>
                <a:gridCol w="1485900">
                  <a:extLst>
                    <a:ext uri="{9D8B030D-6E8A-4147-A177-3AD203B41FA5}">
                      <a16:colId xmlns:a16="http://schemas.microsoft.com/office/drawing/2014/main" val="1247438828"/>
                    </a:ext>
                  </a:extLst>
                </a:gridCol>
              </a:tblGrid>
              <a:tr h="414840">
                <a:tc>
                  <a:txBody>
                    <a:bodyPr/>
                    <a:lstStyle/>
                    <a:p>
                      <a:pPr algn="ctr">
                        <a:lnSpc>
                          <a:spcPct val="100000"/>
                        </a:lnSpc>
                        <a:spcAft>
                          <a:spcPts val="800"/>
                        </a:spcAft>
                      </a:pPr>
                      <a:r>
                        <a:rPr lang="es-CL" sz="1800">
                          <a:effectLst/>
                        </a:rPr>
                        <a:t>#</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0000"/>
                        </a:lnSpc>
                        <a:spcAft>
                          <a:spcPts val="800"/>
                        </a:spcAft>
                      </a:pPr>
                      <a:r>
                        <a:rPr lang="es-CL" sz="1800">
                          <a:effectLst/>
                        </a:rPr>
                        <a:t>¿Balanceado?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0000"/>
                        </a:lnSpc>
                        <a:spcAft>
                          <a:spcPts val="800"/>
                        </a:spcAft>
                      </a:pPr>
                      <a:r>
                        <a:rPr lang="es-CL" sz="1800">
                          <a:effectLst/>
                        </a:rPr>
                        <a:t>Tipo de datos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0000"/>
                        </a:lnSpc>
                        <a:spcAft>
                          <a:spcPts val="800"/>
                        </a:spcAft>
                      </a:pPr>
                      <a:r>
                        <a:rPr lang="es-CL" sz="1800">
                          <a:effectLst/>
                        </a:rPr>
                        <a:t>Medida de Puntuación</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00000"/>
                        </a:lnSpc>
                        <a:spcAft>
                          <a:spcPts val="800"/>
                        </a:spcAft>
                      </a:pPr>
                      <a:r>
                        <a:rPr lang="es-CL" sz="1800">
                          <a:effectLst/>
                        </a:rPr>
                        <a:t>Estado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56176102"/>
                  </a:ext>
                </a:extLst>
              </a:tr>
              <a:tr h="385623">
                <a:tc>
                  <a:txBody>
                    <a:bodyPr/>
                    <a:lstStyle/>
                    <a:p>
                      <a:pPr algn="ctr">
                        <a:lnSpc>
                          <a:spcPct val="150000"/>
                        </a:lnSpc>
                        <a:spcAft>
                          <a:spcPts val="800"/>
                        </a:spcAft>
                      </a:pPr>
                      <a:r>
                        <a:rPr lang="es-CL" sz="1800">
                          <a:effectLst/>
                        </a:rPr>
                        <a:t>1</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Discretos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AIC</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OK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10148446"/>
                  </a:ext>
                </a:extLst>
              </a:tr>
              <a:tr h="385623">
                <a:tc>
                  <a:txBody>
                    <a:bodyPr/>
                    <a:lstStyle/>
                    <a:p>
                      <a:pPr algn="ctr">
                        <a:lnSpc>
                          <a:spcPct val="150000"/>
                        </a:lnSpc>
                        <a:spcAft>
                          <a:spcPts val="800"/>
                        </a:spcAft>
                      </a:pPr>
                      <a:r>
                        <a:rPr lang="es-CL" sz="1800">
                          <a:effectLst/>
                        </a:rPr>
                        <a:t>2</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Discretos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BIC</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OK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03995017"/>
                  </a:ext>
                </a:extLst>
              </a:tr>
              <a:tr h="385623">
                <a:tc>
                  <a:txBody>
                    <a:bodyPr/>
                    <a:lstStyle/>
                    <a:p>
                      <a:pPr algn="ctr">
                        <a:lnSpc>
                          <a:spcPct val="150000"/>
                        </a:lnSpc>
                        <a:spcAft>
                          <a:spcPts val="800"/>
                        </a:spcAft>
                      </a:pPr>
                      <a:r>
                        <a:rPr lang="es-CL" sz="1800">
                          <a:effectLst/>
                        </a:rPr>
                        <a:t>3</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Discretos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LOGLIK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No Ejecutado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61496591"/>
                  </a:ext>
                </a:extLst>
              </a:tr>
              <a:tr h="385623">
                <a:tc>
                  <a:txBody>
                    <a:bodyPr/>
                    <a:lstStyle/>
                    <a:p>
                      <a:pPr algn="ctr">
                        <a:lnSpc>
                          <a:spcPct val="150000"/>
                        </a:lnSpc>
                        <a:spcAft>
                          <a:spcPts val="800"/>
                        </a:spcAft>
                      </a:pPr>
                      <a:r>
                        <a:rPr lang="es-CL" sz="1800">
                          <a:effectLst/>
                        </a:rPr>
                        <a:t>4</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Mixtos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AIC-CG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OK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93459825"/>
                  </a:ext>
                </a:extLst>
              </a:tr>
              <a:tr h="385623">
                <a:tc>
                  <a:txBody>
                    <a:bodyPr/>
                    <a:lstStyle/>
                    <a:p>
                      <a:pPr algn="ctr">
                        <a:lnSpc>
                          <a:spcPct val="150000"/>
                        </a:lnSpc>
                        <a:spcAft>
                          <a:spcPts val="800"/>
                        </a:spcAft>
                      </a:pPr>
                      <a:r>
                        <a:rPr lang="es-CL" sz="1800">
                          <a:effectLst/>
                        </a:rPr>
                        <a:t>5</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Mixtos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BIC-CG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OK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8924569"/>
                  </a:ext>
                </a:extLst>
              </a:tr>
              <a:tr h="385623">
                <a:tc>
                  <a:txBody>
                    <a:bodyPr/>
                    <a:lstStyle/>
                    <a:p>
                      <a:pPr algn="ctr">
                        <a:lnSpc>
                          <a:spcPct val="150000"/>
                        </a:lnSpc>
                        <a:spcAft>
                          <a:spcPts val="800"/>
                        </a:spcAft>
                      </a:pPr>
                      <a:r>
                        <a:rPr lang="es-CL" sz="1800">
                          <a:effectLst/>
                        </a:rPr>
                        <a:t>6</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Mixtos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LOGLIK-CG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OK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32388510"/>
                  </a:ext>
                </a:extLst>
              </a:tr>
              <a:tr h="385623">
                <a:tc>
                  <a:txBody>
                    <a:bodyPr/>
                    <a:lstStyle/>
                    <a:p>
                      <a:pPr algn="ctr">
                        <a:lnSpc>
                          <a:spcPct val="150000"/>
                        </a:lnSpc>
                        <a:spcAft>
                          <a:spcPts val="800"/>
                        </a:spcAft>
                      </a:pPr>
                      <a:r>
                        <a:rPr lang="es-CL" sz="1800">
                          <a:effectLst/>
                        </a:rPr>
                        <a:t>7</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SI</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Discretos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AIC</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OK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51284316"/>
                  </a:ext>
                </a:extLst>
              </a:tr>
              <a:tr h="385623">
                <a:tc>
                  <a:txBody>
                    <a:bodyPr/>
                    <a:lstStyle/>
                    <a:p>
                      <a:pPr algn="ctr">
                        <a:lnSpc>
                          <a:spcPct val="150000"/>
                        </a:lnSpc>
                        <a:spcAft>
                          <a:spcPts val="800"/>
                        </a:spcAft>
                      </a:pPr>
                      <a:r>
                        <a:rPr lang="es-CL" sz="1800">
                          <a:effectLst/>
                        </a:rPr>
                        <a:t>8</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SI</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Discretos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BIC</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OK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71094887"/>
                  </a:ext>
                </a:extLst>
              </a:tr>
              <a:tr h="385623">
                <a:tc>
                  <a:txBody>
                    <a:bodyPr/>
                    <a:lstStyle/>
                    <a:p>
                      <a:pPr algn="ctr">
                        <a:lnSpc>
                          <a:spcPct val="150000"/>
                        </a:lnSpc>
                        <a:spcAft>
                          <a:spcPts val="800"/>
                        </a:spcAft>
                      </a:pPr>
                      <a:r>
                        <a:rPr lang="es-CL" sz="1800">
                          <a:effectLst/>
                        </a:rPr>
                        <a:t>9</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SI</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Discretos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LOGLIK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No Ejecutado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70908963"/>
                  </a:ext>
                </a:extLst>
              </a:tr>
              <a:tr h="385623">
                <a:tc>
                  <a:txBody>
                    <a:bodyPr/>
                    <a:lstStyle/>
                    <a:p>
                      <a:pPr algn="ctr">
                        <a:lnSpc>
                          <a:spcPct val="150000"/>
                        </a:lnSpc>
                        <a:spcAft>
                          <a:spcPts val="800"/>
                        </a:spcAft>
                      </a:pPr>
                      <a:r>
                        <a:rPr lang="es-CL" sz="1800">
                          <a:effectLst/>
                        </a:rPr>
                        <a:t>10</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SI</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Mixtos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AIC-CG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OK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7444307"/>
                  </a:ext>
                </a:extLst>
              </a:tr>
              <a:tr h="385623">
                <a:tc>
                  <a:txBody>
                    <a:bodyPr/>
                    <a:lstStyle/>
                    <a:p>
                      <a:pPr algn="ctr">
                        <a:lnSpc>
                          <a:spcPct val="150000"/>
                        </a:lnSpc>
                        <a:spcAft>
                          <a:spcPts val="800"/>
                        </a:spcAft>
                      </a:pPr>
                      <a:r>
                        <a:rPr lang="es-CL" sz="1800">
                          <a:effectLst/>
                        </a:rPr>
                        <a:t>11</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SI</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Mixtos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BIC-CG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OK</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61945787"/>
                  </a:ext>
                </a:extLst>
              </a:tr>
              <a:tr h="385623">
                <a:tc>
                  <a:txBody>
                    <a:bodyPr/>
                    <a:lstStyle/>
                    <a:p>
                      <a:pPr algn="ctr">
                        <a:lnSpc>
                          <a:spcPct val="150000"/>
                        </a:lnSpc>
                        <a:spcAft>
                          <a:spcPts val="800"/>
                        </a:spcAft>
                      </a:pPr>
                      <a:r>
                        <a:rPr lang="es-CL" sz="1800">
                          <a:effectLst/>
                        </a:rPr>
                        <a:t>12</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CL" sz="1800">
                          <a:effectLst/>
                        </a:rPr>
                        <a:t>SI</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spcAft>
                          <a:spcPts val="800"/>
                        </a:spcAft>
                      </a:pPr>
                      <a:r>
                        <a:rPr lang="es-CL" sz="1800">
                          <a:effectLst/>
                        </a:rPr>
                        <a:t>Mixtos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LOGLIK-CG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800">
                          <a:effectLst/>
                        </a:rPr>
                        <a:t>No Ejecutado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46532886"/>
                  </a:ext>
                </a:extLst>
              </a:tr>
            </a:tbl>
          </a:graphicData>
        </a:graphic>
      </p:graphicFrame>
      <p:sp>
        <p:nvSpPr>
          <p:cNvPr id="12" name="CuadroTexto 11">
            <a:extLst>
              <a:ext uri="{FF2B5EF4-FFF2-40B4-BE49-F238E27FC236}">
                <a16:creationId xmlns:a16="http://schemas.microsoft.com/office/drawing/2014/main" id="{6591CBB4-6EAE-4F85-B5A5-6D31A447FDD0}"/>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3" name="CuadroTexto 12">
            <a:extLst>
              <a:ext uri="{FF2B5EF4-FFF2-40B4-BE49-F238E27FC236}">
                <a16:creationId xmlns:a16="http://schemas.microsoft.com/office/drawing/2014/main" id="{B44AFE42-B951-453D-A8E9-71361C75883B}"/>
              </a:ext>
            </a:extLst>
          </p:cNvPr>
          <p:cNvSpPr txBox="1"/>
          <p:nvPr/>
        </p:nvSpPr>
        <p:spPr>
          <a:xfrm>
            <a:off x="6299779" y="651537"/>
            <a:ext cx="3686400" cy="461665"/>
          </a:xfrm>
          <a:prstGeom prst="rect">
            <a:avLst/>
          </a:prstGeom>
          <a:solidFill>
            <a:schemeClr val="accent1">
              <a:lumMod val="20000"/>
              <a:lumOff val="80000"/>
            </a:schemeClr>
          </a:solidFill>
        </p:spPr>
        <p:txBody>
          <a:bodyPr wrap="square" rtlCol="0">
            <a:spAutoFit/>
          </a:bodyPr>
          <a:lstStyle/>
          <a:p>
            <a:pPr algn="ctr"/>
            <a:r>
              <a:rPr lang="es-MX" sz="2400">
                <a:ln w="0"/>
              </a:rPr>
              <a:t>Experimentos</a:t>
            </a:r>
            <a:endParaRPr lang="es-CL" sz="2400">
              <a:ln w="0"/>
            </a:endParaRPr>
          </a:p>
        </p:txBody>
      </p:sp>
    </p:spTree>
    <p:extLst>
      <p:ext uri="{BB962C8B-B14F-4D97-AF65-F5344CB8AC3E}">
        <p14:creationId xmlns:p14="http://schemas.microsoft.com/office/powerpoint/2010/main" val="3770305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aphicFrame>
        <p:nvGraphicFramePr>
          <p:cNvPr id="6" name="Tabla 5">
            <a:extLst>
              <a:ext uri="{FF2B5EF4-FFF2-40B4-BE49-F238E27FC236}">
                <a16:creationId xmlns:a16="http://schemas.microsoft.com/office/drawing/2014/main" id="{E4C2E4F2-92C0-457A-9E44-04ECA1C31071}"/>
              </a:ext>
            </a:extLst>
          </p:cNvPr>
          <p:cNvGraphicFramePr>
            <a:graphicFrameLocks noGrp="1"/>
          </p:cNvGraphicFramePr>
          <p:nvPr>
            <p:extLst>
              <p:ext uri="{D42A27DB-BD31-4B8C-83A1-F6EECF244321}">
                <p14:modId xmlns:p14="http://schemas.microsoft.com/office/powerpoint/2010/main" val="3131285760"/>
              </p:ext>
            </p:extLst>
          </p:nvPr>
        </p:nvGraphicFramePr>
        <p:xfrm>
          <a:off x="736600" y="1781829"/>
          <a:ext cx="8066531" cy="4352934"/>
        </p:xfrm>
        <a:graphic>
          <a:graphicData uri="http://schemas.openxmlformats.org/drawingml/2006/table">
            <a:tbl>
              <a:tblPr firstRow="1" firstCol="1" bandRow="1">
                <a:tableStyleId>{F2DE63D5-997A-4646-A377-4702673A728D}</a:tableStyleId>
              </a:tblPr>
              <a:tblGrid>
                <a:gridCol w="406627">
                  <a:extLst>
                    <a:ext uri="{9D8B030D-6E8A-4147-A177-3AD203B41FA5}">
                      <a16:colId xmlns:a16="http://schemas.microsoft.com/office/drawing/2014/main" val="3006143406"/>
                    </a:ext>
                  </a:extLst>
                </a:gridCol>
                <a:gridCol w="624039">
                  <a:extLst>
                    <a:ext uri="{9D8B030D-6E8A-4147-A177-3AD203B41FA5}">
                      <a16:colId xmlns:a16="http://schemas.microsoft.com/office/drawing/2014/main" val="558846953"/>
                    </a:ext>
                  </a:extLst>
                </a:gridCol>
                <a:gridCol w="868196">
                  <a:extLst>
                    <a:ext uri="{9D8B030D-6E8A-4147-A177-3AD203B41FA5}">
                      <a16:colId xmlns:a16="http://schemas.microsoft.com/office/drawing/2014/main" val="3217018543"/>
                    </a:ext>
                  </a:extLst>
                </a:gridCol>
                <a:gridCol w="1174886">
                  <a:extLst>
                    <a:ext uri="{9D8B030D-6E8A-4147-A177-3AD203B41FA5}">
                      <a16:colId xmlns:a16="http://schemas.microsoft.com/office/drawing/2014/main" val="3163941313"/>
                    </a:ext>
                  </a:extLst>
                </a:gridCol>
                <a:gridCol w="937195">
                  <a:extLst>
                    <a:ext uri="{9D8B030D-6E8A-4147-A177-3AD203B41FA5}">
                      <a16:colId xmlns:a16="http://schemas.microsoft.com/office/drawing/2014/main" val="841010053"/>
                    </a:ext>
                  </a:extLst>
                </a:gridCol>
                <a:gridCol w="978194">
                  <a:extLst>
                    <a:ext uri="{9D8B030D-6E8A-4147-A177-3AD203B41FA5}">
                      <a16:colId xmlns:a16="http://schemas.microsoft.com/office/drawing/2014/main" val="2198748648"/>
                    </a:ext>
                  </a:extLst>
                </a:gridCol>
                <a:gridCol w="1085389">
                  <a:extLst>
                    <a:ext uri="{9D8B030D-6E8A-4147-A177-3AD203B41FA5}">
                      <a16:colId xmlns:a16="http://schemas.microsoft.com/office/drawing/2014/main" val="1186330297"/>
                    </a:ext>
                  </a:extLst>
                </a:gridCol>
                <a:gridCol w="1008772">
                  <a:extLst>
                    <a:ext uri="{9D8B030D-6E8A-4147-A177-3AD203B41FA5}">
                      <a16:colId xmlns:a16="http://schemas.microsoft.com/office/drawing/2014/main" val="3253989210"/>
                    </a:ext>
                  </a:extLst>
                </a:gridCol>
                <a:gridCol w="983233">
                  <a:extLst>
                    <a:ext uri="{9D8B030D-6E8A-4147-A177-3AD203B41FA5}">
                      <a16:colId xmlns:a16="http://schemas.microsoft.com/office/drawing/2014/main" val="3582694712"/>
                    </a:ext>
                  </a:extLst>
                </a:gridCol>
              </a:tblGrid>
              <a:tr h="708663">
                <a:tc>
                  <a:txBody>
                    <a:bodyPr/>
                    <a:lstStyle/>
                    <a:p>
                      <a:pPr algn="ctr">
                        <a:lnSpc>
                          <a:spcPct val="100000"/>
                        </a:lnSpc>
                        <a:spcAft>
                          <a:spcPts val="800"/>
                        </a:spcAft>
                      </a:pPr>
                      <a:r>
                        <a:rPr lang="es-CL" sz="1800">
                          <a:effectLst/>
                        </a:rPr>
                        <a:t>#</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00000"/>
                        </a:lnSpc>
                        <a:spcAft>
                          <a:spcPts val="800"/>
                        </a:spcAft>
                      </a:pP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00000"/>
                        </a:lnSpc>
                        <a:spcAft>
                          <a:spcPts val="800"/>
                        </a:spcAft>
                      </a:pPr>
                      <a:r>
                        <a:rPr lang="es-CL" sz="1800">
                          <a:effectLst/>
                        </a:rPr>
                        <a:t>Tipo de datos</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00000"/>
                        </a:lnSpc>
                        <a:spcAft>
                          <a:spcPts val="800"/>
                        </a:spcAft>
                      </a:pPr>
                      <a:r>
                        <a:rPr lang="es-CL" sz="1800">
                          <a:effectLst/>
                        </a:rPr>
                        <a:t>Medida de Puntuación</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00000"/>
                        </a:lnSpc>
                        <a:spcAft>
                          <a:spcPts val="800"/>
                        </a:spcAft>
                      </a:pPr>
                      <a:r>
                        <a:rPr lang="es-CL" sz="1800" err="1">
                          <a:effectLst/>
                        </a:rPr>
                        <a:t>Accuracy</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00000"/>
                        </a:lnSpc>
                        <a:spcAft>
                          <a:spcPts val="800"/>
                        </a:spcAft>
                      </a:pPr>
                      <a:r>
                        <a:rPr lang="es-CL" sz="1800" err="1">
                          <a:effectLst/>
                        </a:rPr>
                        <a:t>Balanced</a:t>
                      </a:r>
                      <a:r>
                        <a:rPr lang="es-CL" sz="1800">
                          <a:effectLst/>
                        </a:rPr>
                        <a:t> </a:t>
                      </a:r>
                      <a:r>
                        <a:rPr lang="es-CL" sz="1800" err="1">
                          <a:effectLst/>
                        </a:rPr>
                        <a:t>Accuracy</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00000"/>
                        </a:lnSpc>
                        <a:spcAft>
                          <a:spcPts val="800"/>
                        </a:spcAft>
                      </a:pPr>
                      <a:r>
                        <a:rPr lang="es-CL" sz="1800" err="1">
                          <a:effectLst/>
                        </a:rPr>
                        <a:t>Precision</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00000"/>
                        </a:lnSpc>
                        <a:spcAft>
                          <a:spcPts val="800"/>
                        </a:spcAft>
                      </a:pPr>
                      <a:r>
                        <a:rPr lang="es-CL" sz="1800" err="1">
                          <a:effectLst/>
                        </a:rPr>
                        <a:t>Recall</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00000"/>
                        </a:lnSpc>
                        <a:spcAft>
                          <a:spcPts val="800"/>
                        </a:spcAft>
                      </a:pPr>
                      <a:r>
                        <a:rPr lang="es-CL" sz="1800">
                          <a:effectLst/>
                        </a:rPr>
                        <a:t>ROC AUC</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extLst>
                  <a:ext uri="{0D108BD9-81ED-4DB2-BD59-A6C34878D82A}">
                    <a16:rowId xmlns:a16="http://schemas.microsoft.com/office/drawing/2014/main" val="3473184498"/>
                  </a:ext>
                </a:extLst>
              </a:tr>
              <a:tr h="404919">
                <a:tc>
                  <a:txBody>
                    <a:bodyPr/>
                    <a:lstStyle/>
                    <a:p>
                      <a:pPr algn="ctr">
                        <a:lnSpc>
                          <a:spcPct val="150000"/>
                        </a:lnSpc>
                        <a:spcAft>
                          <a:spcPts val="800"/>
                        </a:spcAft>
                      </a:pPr>
                      <a:r>
                        <a:rPr lang="es-CL" sz="1800">
                          <a:effectLst/>
                        </a:rPr>
                        <a:t>1</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ctr">
                        <a:lnSpc>
                          <a:spcPct val="150000"/>
                        </a:lnSpc>
                        <a:spcAft>
                          <a:spcPts val="800"/>
                        </a:spcAft>
                      </a:pPr>
                      <a:r>
                        <a:rPr lang="es-CL" sz="1800" b="1">
                          <a:effectLst/>
                        </a:rPr>
                        <a:t>NO</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l">
                        <a:lnSpc>
                          <a:spcPct val="150000"/>
                        </a:lnSpc>
                        <a:spcAft>
                          <a:spcPts val="800"/>
                        </a:spcAft>
                      </a:pPr>
                      <a:r>
                        <a:rPr lang="es-CL" sz="1800" b="1">
                          <a:effectLst/>
                        </a:rPr>
                        <a:t>Discreto</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l">
                        <a:lnSpc>
                          <a:spcPct val="150000"/>
                        </a:lnSpc>
                        <a:spcAft>
                          <a:spcPts val="800"/>
                        </a:spcAft>
                      </a:pPr>
                      <a:r>
                        <a:rPr lang="es-CL" sz="1800" b="1">
                          <a:effectLst/>
                        </a:rPr>
                        <a:t>AIC</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84,994%</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64,480%</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83,815%</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84,994%</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66,416%</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extLst>
                  <a:ext uri="{0D108BD9-81ED-4DB2-BD59-A6C34878D82A}">
                    <a16:rowId xmlns:a16="http://schemas.microsoft.com/office/drawing/2014/main" val="2487481091"/>
                  </a:ext>
                </a:extLst>
              </a:tr>
              <a:tr h="404919">
                <a:tc>
                  <a:txBody>
                    <a:bodyPr/>
                    <a:lstStyle/>
                    <a:p>
                      <a:pPr algn="ctr">
                        <a:lnSpc>
                          <a:spcPct val="150000"/>
                        </a:lnSpc>
                        <a:spcAft>
                          <a:spcPts val="800"/>
                        </a:spcAft>
                      </a:pPr>
                      <a:r>
                        <a:rPr lang="es-CL" sz="1800" b="0">
                          <a:effectLst/>
                        </a:rPr>
                        <a:t>2</a:t>
                      </a:r>
                      <a:endParaRPr lang="es-CL" sz="1800" b="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Discreto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BIC</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84,999%</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60,186%</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85,937%</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84,999%</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59,261%</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extLst>
                  <a:ext uri="{0D108BD9-81ED-4DB2-BD59-A6C34878D82A}">
                    <a16:rowId xmlns:a16="http://schemas.microsoft.com/office/drawing/2014/main" val="3996263675"/>
                  </a:ext>
                </a:extLst>
              </a:tr>
              <a:tr h="404919">
                <a:tc>
                  <a:txBody>
                    <a:bodyPr/>
                    <a:lstStyle/>
                    <a:p>
                      <a:pPr algn="ctr">
                        <a:lnSpc>
                          <a:spcPct val="150000"/>
                        </a:lnSpc>
                        <a:spcAft>
                          <a:spcPts val="800"/>
                        </a:spcAft>
                      </a:pPr>
                      <a:r>
                        <a:rPr lang="es-CL" sz="1800" b="0">
                          <a:effectLst/>
                        </a:rPr>
                        <a:t>3</a:t>
                      </a:r>
                      <a:endParaRPr lang="es-CL" sz="1800" b="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Mixto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AIC-CG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86,511%</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62,989%</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87,974%</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86,511%</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60,100%</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extLst>
                  <a:ext uri="{0D108BD9-81ED-4DB2-BD59-A6C34878D82A}">
                    <a16:rowId xmlns:a16="http://schemas.microsoft.com/office/drawing/2014/main" val="3250584454"/>
                  </a:ext>
                </a:extLst>
              </a:tr>
              <a:tr h="404919">
                <a:tc>
                  <a:txBody>
                    <a:bodyPr/>
                    <a:lstStyle/>
                    <a:p>
                      <a:pPr algn="ctr">
                        <a:lnSpc>
                          <a:spcPct val="150000"/>
                        </a:lnSpc>
                        <a:spcAft>
                          <a:spcPts val="800"/>
                        </a:spcAft>
                      </a:pPr>
                      <a:r>
                        <a:rPr lang="es-CL" sz="1800" b="0">
                          <a:effectLst/>
                        </a:rPr>
                        <a:t>4</a:t>
                      </a:r>
                      <a:endParaRPr lang="es-CL" sz="1800" b="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Mixto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BIC-CG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88,865%</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69,350%</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93,040%</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88,865%</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59,543%</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extLst>
                  <a:ext uri="{0D108BD9-81ED-4DB2-BD59-A6C34878D82A}">
                    <a16:rowId xmlns:a16="http://schemas.microsoft.com/office/drawing/2014/main" val="1655667251"/>
                  </a:ext>
                </a:extLst>
              </a:tr>
              <a:tr h="404919">
                <a:tc>
                  <a:txBody>
                    <a:bodyPr/>
                    <a:lstStyle/>
                    <a:p>
                      <a:pPr algn="ctr">
                        <a:lnSpc>
                          <a:spcPct val="150000"/>
                        </a:lnSpc>
                        <a:spcAft>
                          <a:spcPts val="800"/>
                        </a:spcAft>
                      </a:pPr>
                      <a:r>
                        <a:rPr lang="es-CL" sz="1800" b="0">
                          <a:effectLst/>
                        </a:rPr>
                        <a:t>5</a:t>
                      </a:r>
                      <a:endParaRPr lang="es-CL" sz="1800" b="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50000"/>
                        </a:lnSpc>
                        <a:spcAft>
                          <a:spcPts val="800"/>
                        </a:spcAft>
                      </a:pPr>
                      <a:r>
                        <a:rPr lang="es-CL" sz="1800">
                          <a:effectLst/>
                        </a:rPr>
                        <a:t>NO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Mixto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LOGLIK-CG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49,007%</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55,328%</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69,848%</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49,007%</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61,716%</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extLst>
                  <a:ext uri="{0D108BD9-81ED-4DB2-BD59-A6C34878D82A}">
                    <a16:rowId xmlns:a16="http://schemas.microsoft.com/office/drawing/2014/main" val="1409470031"/>
                  </a:ext>
                </a:extLst>
              </a:tr>
              <a:tr h="404919">
                <a:tc>
                  <a:txBody>
                    <a:bodyPr/>
                    <a:lstStyle/>
                    <a:p>
                      <a:pPr algn="ctr">
                        <a:lnSpc>
                          <a:spcPct val="150000"/>
                        </a:lnSpc>
                        <a:spcAft>
                          <a:spcPts val="800"/>
                        </a:spcAft>
                      </a:pPr>
                      <a:r>
                        <a:rPr lang="es-CL" sz="1800" b="0">
                          <a:effectLst/>
                        </a:rPr>
                        <a:t>6</a:t>
                      </a:r>
                      <a:endParaRPr lang="es-CL" sz="1800" b="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50000"/>
                        </a:lnSpc>
                        <a:spcAft>
                          <a:spcPts val="800"/>
                        </a:spcAft>
                      </a:pPr>
                      <a:r>
                        <a:rPr lang="es-CL" sz="1800">
                          <a:effectLst/>
                        </a:rPr>
                        <a:t>SI</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Discreto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AIC</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70,663%</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55,207%</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66,865%</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70,663%</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60,180%</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extLst>
                  <a:ext uri="{0D108BD9-81ED-4DB2-BD59-A6C34878D82A}">
                    <a16:rowId xmlns:a16="http://schemas.microsoft.com/office/drawing/2014/main" val="329506138"/>
                  </a:ext>
                </a:extLst>
              </a:tr>
              <a:tr h="404919">
                <a:tc>
                  <a:txBody>
                    <a:bodyPr/>
                    <a:lstStyle/>
                    <a:p>
                      <a:pPr algn="ctr">
                        <a:lnSpc>
                          <a:spcPct val="150000"/>
                        </a:lnSpc>
                        <a:spcAft>
                          <a:spcPts val="800"/>
                        </a:spcAft>
                      </a:pPr>
                      <a:r>
                        <a:rPr lang="es-CL" sz="1800" b="0">
                          <a:effectLst/>
                        </a:rPr>
                        <a:t>7</a:t>
                      </a:r>
                      <a:endParaRPr lang="es-CL" sz="1800" b="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50000"/>
                        </a:lnSpc>
                        <a:spcAft>
                          <a:spcPts val="800"/>
                        </a:spcAft>
                      </a:pPr>
                      <a:r>
                        <a:rPr lang="es-CL" sz="1800">
                          <a:effectLst/>
                        </a:rPr>
                        <a:t>SI</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Discreto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BIC</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71,293%</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54,919%</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67,138%</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71,293%</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58,986%</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extLst>
                  <a:ext uri="{0D108BD9-81ED-4DB2-BD59-A6C34878D82A}">
                    <a16:rowId xmlns:a16="http://schemas.microsoft.com/office/drawing/2014/main" val="1115958218"/>
                  </a:ext>
                </a:extLst>
              </a:tr>
              <a:tr h="404919">
                <a:tc>
                  <a:txBody>
                    <a:bodyPr/>
                    <a:lstStyle/>
                    <a:p>
                      <a:pPr algn="ctr">
                        <a:lnSpc>
                          <a:spcPct val="150000"/>
                        </a:lnSpc>
                        <a:spcAft>
                          <a:spcPts val="800"/>
                        </a:spcAft>
                      </a:pPr>
                      <a:r>
                        <a:rPr lang="es-CL" sz="1800">
                          <a:effectLst/>
                        </a:rPr>
                        <a:t>8</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ctr">
                        <a:lnSpc>
                          <a:spcPct val="150000"/>
                        </a:lnSpc>
                        <a:spcAft>
                          <a:spcPts val="800"/>
                        </a:spcAft>
                      </a:pPr>
                      <a:r>
                        <a:rPr lang="es-CL" sz="1800" b="1">
                          <a:effectLst/>
                        </a:rPr>
                        <a:t>SI</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l">
                        <a:lnSpc>
                          <a:spcPct val="150000"/>
                        </a:lnSpc>
                        <a:spcAft>
                          <a:spcPts val="800"/>
                        </a:spcAft>
                      </a:pPr>
                      <a:r>
                        <a:rPr lang="es-CL" sz="1800" b="1">
                          <a:effectLst/>
                        </a:rPr>
                        <a:t>Mixto</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l">
                        <a:lnSpc>
                          <a:spcPct val="150000"/>
                        </a:lnSpc>
                        <a:spcAft>
                          <a:spcPts val="800"/>
                        </a:spcAft>
                      </a:pPr>
                      <a:r>
                        <a:rPr lang="es-CL" sz="1800" b="1">
                          <a:effectLst/>
                        </a:rPr>
                        <a:t>AIC-CG</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89,732%</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71,272%</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91,944%</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89,732%</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tc>
                  <a:txBody>
                    <a:bodyPr/>
                    <a:lstStyle/>
                    <a:p>
                      <a:pPr algn="r">
                        <a:lnSpc>
                          <a:spcPct val="150000"/>
                        </a:lnSpc>
                        <a:spcAft>
                          <a:spcPts val="800"/>
                        </a:spcAft>
                      </a:pPr>
                      <a:r>
                        <a:rPr lang="es-CL" sz="1800" b="1">
                          <a:effectLst/>
                        </a:rPr>
                        <a:t>66,408%</a:t>
                      </a:r>
                      <a:endParaRPr lang="es-CL" sz="1800" b="1">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solidFill>
                      <a:schemeClr val="bg1">
                        <a:lumMod val="85000"/>
                      </a:schemeClr>
                    </a:solidFill>
                  </a:tcPr>
                </a:tc>
                <a:extLst>
                  <a:ext uri="{0D108BD9-81ED-4DB2-BD59-A6C34878D82A}">
                    <a16:rowId xmlns:a16="http://schemas.microsoft.com/office/drawing/2014/main" val="1396202036"/>
                  </a:ext>
                </a:extLst>
              </a:tr>
              <a:tr h="404919">
                <a:tc>
                  <a:txBody>
                    <a:bodyPr/>
                    <a:lstStyle/>
                    <a:p>
                      <a:pPr algn="ctr">
                        <a:lnSpc>
                          <a:spcPct val="150000"/>
                        </a:lnSpc>
                        <a:spcAft>
                          <a:spcPts val="800"/>
                        </a:spcAft>
                      </a:pPr>
                      <a:r>
                        <a:rPr lang="es-CL" sz="1800" b="0">
                          <a:effectLst/>
                        </a:rPr>
                        <a:t>9</a:t>
                      </a:r>
                      <a:endParaRPr lang="es-CL" sz="1800" b="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ctr">
                        <a:lnSpc>
                          <a:spcPct val="150000"/>
                        </a:lnSpc>
                        <a:spcAft>
                          <a:spcPts val="800"/>
                        </a:spcAft>
                      </a:pPr>
                      <a:r>
                        <a:rPr lang="es-CL" sz="1800">
                          <a:effectLst/>
                        </a:rPr>
                        <a:t>SI</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Mixto</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l">
                        <a:lnSpc>
                          <a:spcPct val="150000"/>
                        </a:lnSpc>
                        <a:spcAft>
                          <a:spcPts val="800"/>
                        </a:spcAft>
                      </a:pPr>
                      <a:r>
                        <a:rPr lang="es-CL" sz="1800">
                          <a:effectLst/>
                        </a:rPr>
                        <a:t>BIC-CG</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78,591%</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53,853%</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75,132%</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78,591%</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tc>
                  <a:txBody>
                    <a:bodyPr/>
                    <a:lstStyle/>
                    <a:p>
                      <a:pPr algn="r">
                        <a:lnSpc>
                          <a:spcPct val="150000"/>
                        </a:lnSpc>
                        <a:spcAft>
                          <a:spcPts val="800"/>
                        </a:spcAft>
                      </a:pPr>
                      <a:r>
                        <a:rPr lang="es-CL" sz="1800">
                          <a:effectLst/>
                        </a:rPr>
                        <a:t>55,678%</a:t>
                      </a:r>
                      <a:endParaRPr lang="es-CL" sz="1800">
                        <a:effectLst/>
                        <a:latin typeface="Arial" panose="020B0604020202020204" pitchFamily="34" charset="0"/>
                        <a:ea typeface="Calibri" panose="020F0502020204030204" pitchFamily="34" charset="0"/>
                        <a:cs typeface="Arial" panose="020B0604020202020204" pitchFamily="34" charset="0"/>
                      </a:endParaRPr>
                    </a:p>
                  </a:txBody>
                  <a:tcPr marL="37419" marR="37419" marT="0" marB="0"/>
                </a:tc>
                <a:extLst>
                  <a:ext uri="{0D108BD9-81ED-4DB2-BD59-A6C34878D82A}">
                    <a16:rowId xmlns:a16="http://schemas.microsoft.com/office/drawing/2014/main" val="1610002275"/>
                  </a:ext>
                </a:extLst>
              </a:tr>
            </a:tbl>
          </a:graphicData>
        </a:graphic>
      </p:graphicFrame>
      <p:pic>
        <p:nvPicPr>
          <p:cNvPr id="13" name="Gráfico 6" descr="Balanza de la justicia contorno">
            <a:extLst>
              <a:ext uri="{FF2B5EF4-FFF2-40B4-BE49-F238E27FC236}">
                <a16:creationId xmlns:a16="http://schemas.microsoft.com/office/drawing/2014/main" id="{BA86DEE1-0560-409D-9951-C9DECA10355F}"/>
              </a:ext>
            </a:extLst>
          </p:cNvPr>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8697" y="1936526"/>
            <a:ext cx="494771" cy="407441"/>
          </a:xfrm>
          <a:prstGeom prst="rect">
            <a:avLst/>
          </a:prstGeom>
        </p:spPr>
      </p:pic>
      <p:sp>
        <p:nvSpPr>
          <p:cNvPr id="12" name="CuadroTexto 11">
            <a:extLst>
              <a:ext uri="{FF2B5EF4-FFF2-40B4-BE49-F238E27FC236}">
                <a16:creationId xmlns:a16="http://schemas.microsoft.com/office/drawing/2014/main" id="{6A02494B-0BC1-4217-9655-794D180B28C7}"/>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4" name="CuadroTexto 13">
            <a:extLst>
              <a:ext uri="{FF2B5EF4-FFF2-40B4-BE49-F238E27FC236}">
                <a16:creationId xmlns:a16="http://schemas.microsoft.com/office/drawing/2014/main" id="{5B818ECB-404F-42F7-A695-9CB96B25CB3D}"/>
              </a:ext>
            </a:extLst>
          </p:cNvPr>
          <p:cNvSpPr txBox="1"/>
          <p:nvPr/>
        </p:nvSpPr>
        <p:spPr>
          <a:xfrm>
            <a:off x="6299779" y="842037"/>
            <a:ext cx="3686400" cy="461665"/>
          </a:xfrm>
          <a:prstGeom prst="rect">
            <a:avLst/>
          </a:prstGeom>
          <a:solidFill>
            <a:schemeClr val="accent1">
              <a:lumMod val="20000"/>
              <a:lumOff val="80000"/>
            </a:schemeClr>
          </a:solidFill>
        </p:spPr>
        <p:txBody>
          <a:bodyPr wrap="square" rtlCol="0">
            <a:spAutoFit/>
          </a:bodyPr>
          <a:lstStyle/>
          <a:p>
            <a:pPr algn="ctr"/>
            <a:r>
              <a:rPr lang="es-MX" sz="2400">
                <a:ln w="0"/>
              </a:rPr>
              <a:t>Métricas</a:t>
            </a:r>
            <a:endParaRPr lang="es-CL" sz="2400">
              <a:ln w="0"/>
            </a:endParaRPr>
          </a:p>
        </p:txBody>
      </p:sp>
      <p:pic>
        <p:nvPicPr>
          <p:cNvPr id="15" name="Imagen 14" descr="Imagen que contiene Diagrama&#10;&#10;Descripción generada automáticamente">
            <a:extLst>
              <a:ext uri="{FF2B5EF4-FFF2-40B4-BE49-F238E27FC236}">
                <a16:creationId xmlns:a16="http://schemas.microsoft.com/office/drawing/2014/main" id="{8A531EEC-1698-4603-8B8B-ABA5177F6CD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86011" y="578515"/>
            <a:ext cx="2836589" cy="1106826"/>
          </a:xfrm>
          <a:prstGeom prst="rect">
            <a:avLst/>
          </a:prstGeom>
        </p:spPr>
      </p:pic>
      <p:sp>
        <p:nvSpPr>
          <p:cNvPr id="7" name="CuadroTexto 6">
            <a:extLst>
              <a:ext uri="{FF2B5EF4-FFF2-40B4-BE49-F238E27FC236}">
                <a16:creationId xmlns:a16="http://schemas.microsoft.com/office/drawing/2014/main" id="{6949A061-47E8-4C77-BD72-A323732BA419}"/>
              </a:ext>
            </a:extLst>
          </p:cNvPr>
          <p:cNvSpPr txBox="1"/>
          <p:nvPr/>
        </p:nvSpPr>
        <p:spPr>
          <a:xfrm>
            <a:off x="736600" y="6289460"/>
            <a:ext cx="8312212" cy="369332"/>
          </a:xfrm>
          <a:prstGeom prst="rect">
            <a:avLst/>
          </a:prstGeom>
          <a:noFill/>
        </p:spPr>
        <p:txBody>
          <a:bodyPr wrap="none" rtlCol="0">
            <a:spAutoFit/>
          </a:bodyPr>
          <a:lstStyle/>
          <a:p>
            <a:r>
              <a:rPr lang="es-MX" b="1" i="1"/>
              <a:t>Selección de los dos mejores modelos para ser usados en los siguientes experimentos</a:t>
            </a:r>
            <a:endParaRPr lang="es-CL" b="1" i="1"/>
          </a:p>
        </p:txBody>
      </p:sp>
    </p:spTree>
    <p:extLst>
      <p:ext uri="{BB962C8B-B14F-4D97-AF65-F5344CB8AC3E}">
        <p14:creationId xmlns:p14="http://schemas.microsoft.com/office/powerpoint/2010/main" val="325788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7" name="CuadroTexto 6">
            <a:extLst>
              <a:ext uri="{FF2B5EF4-FFF2-40B4-BE49-F238E27FC236}">
                <a16:creationId xmlns:a16="http://schemas.microsoft.com/office/drawing/2014/main" id="{A50F42EB-3FCA-4908-92EC-056076FF896C}"/>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b="1">
                <a:solidFill>
                  <a:schemeClr val="bg1"/>
                </a:solidFill>
              </a:rPr>
              <a:t>INTRODUCCIÓN</a:t>
            </a:r>
            <a:r>
              <a:rPr lang="es-MX" sz="2000">
                <a:solidFill>
                  <a:schemeClr val="bg1"/>
                </a:solidFill>
              </a:rPr>
              <a:t>    </a:t>
            </a:r>
            <a:r>
              <a:rPr lang="es-MX" sz="2000">
                <a:solidFill>
                  <a:schemeClr val="bg1">
                    <a:lumMod val="75000"/>
                  </a:schemeClr>
                </a:solidFill>
              </a:rPr>
              <a:t>OBJETIVOS    ESTUDIO    SOLUCIÓN    RESULTADOS    CONCLUSIONES</a:t>
            </a:r>
            <a:endParaRPr lang="es-CL" sz="2000">
              <a:solidFill>
                <a:schemeClr val="bg1">
                  <a:lumMod val="75000"/>
                </a:schemeClr>
              </a:solidFill>
            </a:endParaRPr>
          </a:p>
        </p:txBody>
      </p:sp>
      <p:sp>
        <p:nvSpPr>
          <p:cNvPr id="15" name="CuadroTexto 14">
            <a:extLst>
              <a:ext uri="{FF2B5EF4-FFF2-40B4-BE49-F238E27FC236}">
                <a16:creationId xmlns:a16="http://schemas.microsoft.com/office/drawing/2014/main" id="{35CE5CCE-3AB6-4AC5-86A9-4D04A9E4C77E}"/>
              </a:ext>
            </a:extLst>
          </p:cNvPr>
          <p:cNvSpPr txBox="1"/>
          <p:nvPr/>
        </p:nvSpPr>
        <p:spPr>
          <a:xfrm>
            <a:off x="6671896" y="594681"/>
            <a:ext cx="3313590" cy="523220"/>
          </a:xfrm>
          <a:prstGeom prst="rect">
            <a:avLst/>
          </a:prstGeom>
          <a:solidFill>
            <a:schemeClr val="accent1">
              <a:lumMod val="20000"/>
              <a:lumOff val="80000"/>
            </a:schemeClr>
          </a:solidFill>
        </p:spPr>
        <p:txBody>
          <a:bodyPr wrap="square" rtlCol="0">
            <a:spAutoFit/>
          </a:bodyPr>
          <a:lstStyle/>
          <a:p>
            <a:r>
              <a:rPr lang="es-MX" sz="2800">
                <a:ln w="0"/>
              </a:rPr>
              <a:t>Deserción Académica</a:t>
            </a:r>
            <a:endParaRPr lang="es-CL" sz="2800">
              <a:ln w="0"/>
            </a:endParaRPr>
          </a:p>
        </p:txBody>
      </p:sp>
      <p:graphicFrame>
        <p:nvGraphicFramePr>
          <p:cNvPr id="17" name="Diagrama 16">
            <a:extLst>
              <a:ext uri="{FF2B5EF4-FFF2-40B4-BE49-F238E27FC236}">
                <a16:creationId xmlns:a16="http://schemas.microsoft.com/office/drawing/2014/main" id="{A5BF1FBF-C211-4DF0-AEA2-747EF51821E1}"/>
              </a:ext>
            </a:extLst>
          </p:cNvPr>
          <p:cNvGraphicFramePr/>
          <p:nvPr>
            <p:extLst>
              <p:ext uri="{D42A27DB-BD31-4B8C-83A1-F6EECF244321}">
                <p14:modId xmlns:p14="http://schemas.microsoft.com/office/powerpoint/2010/main" val="3870149006"/>
              </p:ext>
            </p:extLst>
          </p:nvPr>
        </p:nvGraphicFramePr>
        <p:xfrm>
          <a:off x="144207" y="1365258"/>
          <a:ext cx="3532051" cy="37770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Imagen 20" descr="Texto, Carta&#10;&#10;Descripción generada automáticamente">
            <a:extLst>
              <a:ext uri="{FF2B5EF4-FFF2-40B4-BE49-F238E27FC236}">
                <a16:creationId xmlns:a16="http://schemas.microsoft.com/office/drawing/2014/main" id="{225D0E95-6F92-4F80-A98B-AC8C8BB9CF0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896768" y="2408596"/>
            <a:ext cx="1381414" cy="1690338"/>
          </a:xfrm>
          <a:prstGeom prst="rect">
            <a:avLst/>
          </a:prstGeom>
        </p:spPr>
      </p:pic>
      <p:graphicFrame>
        <p:nvGraphicFramePr>
          <p:cNvPr id="28" name="Diagrama 27">
            <a:extLst>
              <a:ext uri="{FF2B5EF4-FFF2-40B4-BE49-F238E27FC236}">
                <a16:creationId xmlns:a16="http://schemas.microsoft.com/office/drawing/2014/main" id="{2953B2C3-694E-4CDB-BECC-2F7927CD3ADF}"/>
              </a:ext>
            </a:extLst>
          </p:cNvPr>
          <p:cNvGraphicFramePr/>
          <p:nvPr>
            <p:extLst>
              <p:ext uri="{D42A27DB-BD31-4B8C-83A1-F6EECF244321}">
                <p14:modId xmlns:p14="http://schemas.microsoft.com/office/powerpoint/2010/main" val="2874872103"/>
              </p:ext>
            </p:extLst>
          </p:nvPr>
        </p:nvGraphicFramePr>
        <p:xfrm>
          <a:off x="2375216" y="5102944"/>
          <a:ext cx="4424518" cy="160265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2" name="Diagrama 11">
            <a:extLst>
              <a:ext uri="{FF2B5EF4-FFF2-40B4-BE49-F238E27FC236}">
                <a16:creationId xmlns:a16="http://schemas.microsoft.com/office/drawing/2014/main" id="{49D45D1F-0A54-4EFB-97F3-5770CA219605}"/>
              </a:ext>
            </a:extLst>
          </p:cNvPr>
          <p:cNvGraphicFramePr/>
          <p:nvPr>
            <p:extLst>
              <p:ext uri="{D42A27DB-BD31-4B8C-83A1-F6EECF244321}">
                <p14:modId xmlns:p14="http://schemas.microsoft.com/office/powerpoint/2010/main" val="4091967551"/>
              </p:ext>
            </p:extLst>
          </p:nvPr>
        </p:nvGraphicFramePr>
        <p:xfrm>
          <a:off x="5498692" y="1365258"/>
          <a:ext cx="3532051" cy="3777014"/>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1425327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aphicFrame>
        <p:nvGraphicFramePr>
          <p:cNvPr id="3" name="Tabla 2">
            <a:extLst>
              <a:ext uri="{FF2B5EF4-FFF2-40B4-BE49-F238E27FC236}">
                <a16:creationId xmlns:a16="http://schemas.microsoft.com/office/drawing/2014/main" id="{B324CDC7-6B08-41AF-BB4A-88A38A699A7D}"/>
              </a:ext>
            </a:extLst>
          </p:cNvPr>
          <p:cNvGraphicFramePr>
            <a:graphicFrameLocks noGrp="1"/>
          </p:cNvGraphicFramePr>
          <p:nvPr>
            <p:extLst>
              <p:ext uri="{D42A27DB-BD31-4B8C-83A1-F6EECF244321}">
                <p14:modId xmlns:p14="http://schemas.microsoft.com/office/powerpoint/2010/main" val="1649685510"/>
              </p:ext>
            </p:extLst>
          </p:nvPr>
        </p:nvGraphicFramePr>
        <p:xfrm>
          <a:off x="167129" y="2201080"/>
          <a:ext cx="8636002" cy="3482157"/>
        </p:xfrm>
        <a:graphic>
          <a:graphicData uri="http://schemas.openxmlformats.org/drawingml/2006/table">
            <a:tbl>
              <a:tblPr firstRow="1" firstCol="1" bandRow="1">
                <a:tableStyleId>{F2DE63D5-997A-4646-A377-4702673A728D}</a:tableStyleId>
              </a:tblPr>
              <a:tblGrid>
                <a:gridCol w="2400647">
                  <a:extLst>
                    <a:ext uri="{9D8B030D-6E8A-4147-A177-3AD203B41FA5}">
                      <a16:colId xmlns:a16="http://schemas.microsoft.com/office/drawing/2014/main" val="3232638383"/>
                    </a:ext>
                  </a:extLst>
                </a:gridCol>
                <a:gridCol w="1247071">
                  <a:extLst>
                    <a:ext uri="{9D8B030D-6E8A-4147-A177-3AD203B41FA5}">
                      <a16:colId xmlns:a16="http://schemas.microsoft.com/office/drawing/2014/main" val="3973651032"/>
                    </a:ext>
                  </a:extLst>
                </a:gridCol>
                <a:gridCol w="1247071">
                  <a:extLst>
                    <a:ext uri="{9D8B030D-6E8A-4147-A177-3AD203B41FA5}">
                      <a16:colId xmlns:a16="http://schemas.microsoft.com/office/drawing/2014/main" val="3962773834"/>
                    </a:ext>
                  </a:extLst>
                </a:gridCol>
                <a:gridCol w="1247071">
                  <a:extLst>
                    <a:ext uri="{9D8B030D-6E8A-4147-A177-3AD203B41FA5}">
                      <a16:colId xmlns:a16="http://schemas.microsoft.com/office/drawing/2014/main" val="4243861553"/>
                    </a:ext>
                  </a:extLst>
                </a:gridCol>
                <a:gridCol w="1247071">
                  <a:extLst>
                    <a:ext uri="{9D8B030D-6E8A-4147-A177-3AD203B41FA5}">
                      <a16:colId xmlns:a16="http://schemas.microsoft.com/office/drawing/2014/main" val="2692210759"/>
                    </a:ext>
                  </a:extLst>
                </a:gridCol>
                <a:gridCol w="1247071">
                  <a:extLst>
                    <a:ext uri="{9D8B030D-6E8A-4147-A177-3AD203B41FA5}">
                      <a16:colId xmlns:a16="http://schemas.microsoft.com/office/drawing/2014/main" val="1574895222"/>
                    </a:ext>
                  </a:extLst>
                </a:gridCol>
              </a:tblGrid>
              <a:tr h="497451">
                <a:tc>
                  <a:txBody>
                    <a:bodyPr/>
                    <a:lstStyle/>
                    <a:p>
                      <a:pPr algn="ctr">
                        <a:lnSpc>
                          <a:spcPct val="150000"/>
                        </a:lnSpc>
                        <a:spcAft>
                          <a:spcPts val="800"/>
                        </a:spcAft>
                      </a:pPr>
                      <a:r>
                        <a:rPr lang="es-ES" sz="2200">
                          <a:effectLst/>
                        </a:rPr>
                        <a:t>Métrica</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Original</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5</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10</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15</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20</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91047220"/>
                  </a:ext>
                </a:extLst>
              </a:tr>
              <a:tr h="497451">
                <a:tc>
                  <a:txBody>
                    <a:bodyPr/>
                    <a:lstStyle/>
                    <a:p>
                      <a:pPr algn="just">
                        <a:lnSpc>
                          <a:spcPct val="150000"/>
                        </a:lnSpc>
                        <a:spcAft>
                          <a:spcPts val="800"/>
                        </a:spcAft>
                      </a:pPr>
                      <a:r>
                        <a:rPr lang="es-CL" sz="2200" b="0" err="1">
                          <a:effectLst/>
                        </a:rPr>
                        <a:t>Accuracy</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84,994%</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90,144%</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87,149%</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86,497%</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86,500%</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3610696"/>
                  </a:ext>
                </a:extLst>
              </a:tr>
              <a:tr h="497451">
                <a:tc>
                  <a:txBody>
                    <a:bodyPr/>
                    <a:lstStyle/>
                    <a:p>
                      <a:pPr algn="just">
                        <a:lnSpc>
                          <a:spcPct val="150000"/>
                        </a:lnSpc>
                        <a:spcAft>
                          <a:spcPts val="800"/>
                        </a:spcAft>
                      </a:pPr>
                      <a:r>
                        <a:rPr lang="es-CL" sz="2200" b="1" err="1">
                          <a:effectLst/>
                        </a:rPr>
                        <a:t>Balanced</a:t>
                      </a:r>
                      <a:r>
                        <a:rPr lang="es-CL" sz="2200" b="1">
                          <a:effectLst/>
                        </a:rPr>
                        <a:t> </a:t>
                      </a:r>
                      <a:r>
                        <a:rPr lang="es-CL" sz="2200" b="1" err="1">
                          <a:effectLst/>
                        </a:rPr>
                        <a:t>Accuracy</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64,480%</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74,508%</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65,598%</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65,213%</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65,568%</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1716596940"/>
                  </a:ext>
                </a:extLst>
              </a:tr>
              <a:tr h="497451">
                <a:tc>
                  <a:txBody>
                    <a:bodyPr/>
                    <a:lstStyle/>
                    <a:p>
                      <a:pPr algn="just">
                        <a:lnSpc>
                          <a:spcPct val="150000"/>
                        </a:lnSpc>
                        <a:spcAft>
                          <a:spcPts val="800"/>
                        </a:spcAft>
                      </a:pPr>
                      <a:r>
                        <a:rPr lang="es-CL" sz="2200" b="0" err="1">
                          <a:effectLst/>
                        </a:rPr>
                        <a:t>Precision</a:t>
                      </a:r>
                      <a:r>
                        <a:rPr lang="es-CL" sz="2200" b="0">
                          <a:effectLst/>
                        </a:rPr>
                        <a:t> Score</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83,815%</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92,190%</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87,519%</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86,531%</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86,361%</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00131162"/>
                  </a:ext>
                </a:extLst>
              </a:tr>
              <a:tr h="497451">
                <a:tc>
                  <a:txBody>
                    <a:bodyPr/>
                    <a:lstStyle/>
                    <a:p>
                      <a:pPr algn="just">
                        <a:lnSpc>
                          <a:spcPct val="150000"/>
                        </a:lnSpc>
                        <a:spcAft>
                          <a:spcPts val="800"/>
                        </a:spcAft>
                      </a:pPr>
                      <a:r>
                        <a:rPr lang="es-CL" sz="2200" b="0" err="1">
                          <a:effectLst/>
                        </a:rPr>
                        <a:t>Recall</a:t>
                      </a:r>
                      <a:r>
                        <a:rPr lang="es-CL" sz="2200" b="0">
                          <a:effectLst/>
                        </a:rPr>
                        <a:t> Score</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84,994%</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90,144%</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87,149%</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86,497%</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86,500%</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77452938"/>
                  </a:ext>
                </a:extLst>
              </a:tr>
              <a:tr h="497451">
                <a:tc>
                  <a:txBody>
                    <a:bodyPr/>
                    <a:lstStyle/>
                    <a:p>
                      <a:pPr algn="just">
                        <a:lnSpc>
                          <a:spcPct val="150000"/>
                        </a:lnSpc>
                        <a:spcAft>
                          <a:spcPts val="800"/>
                        </a:spcAft>
                      </a:pPr>
                      <a:r>
                        <a:rPr lang="es-CL" sz="2200" b="0">
                          <a:effectLst/>
                        </a:rPr>
                        <a:t>ROC AUC</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66,416%</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1">
                          <a:effectLst/>
                        </a:rPr>
                        <a:t>66,535%</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65,743%</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65,380%</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66,375%</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34772532"/>
                  </a:ext>
                </a:extLst>
              </a:tr>
              <a:tr h="497451">
                <a:tc>
                  <a:txBody>
                    <a:bodyPr/>
                    <a:lstStyle/>
                    <a:p>
                      <a:pPr algn="just">
                        <a:lnSpc>
                          <a:spcPct val="150000"/>
                        </a:lnSpc>
                        <a:spcAft>
                          <a:spcPts val="800"/>
                        </a:spcAft>
                      </a:pPr>
                      <a:r>
                        <a:rPr lang="es-CL" sz="2200" b="0" err="1">
                          <a:effectLst/>
                        </a:rPr>
                        <a:t>Class</a:t>
                      </a:r>
                      <a:r>
                        <a:rPr lang="es-CL" sz="2200" b="0">
                          <a:effectLst/>
                        </a:rPr>
                        <a:t> Ratio</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10,492%</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10,492%</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10,492%</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10,492%</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a:effectLst/>
                        </a:rPr>
                        <a:t>10,492%</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25877058"/>
                  </a:ext>
                </a:extLst>
              </a:tr>
            </a:tbl>
          </a:graphicData>
        </a:graphic>
      </p:graphicFrame>
      <p:sp>
        <p:nvSpPr>
          <p:cNvPr id="12" name="CuadroTexto 11">
            <a:extLst>
              <a:ext uri="{FF2B5EF4-FFF2-40B4-BE49-F238E27FC236}">
                <a16:creationId xmlns:a16="http://schemas.microsoft.com/office/drawing/2014/main" id="{29B64A11-C125-4CF7-8C57-90D5CDADB587}"/>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3" name="CuadroTexto 12">
            <a:extLst>
              <a:ext uri="{FF2B5EF4-FFF2-40B4-BE49-F238E27FC236}">
                <a16:creationId xmlns:a16="http://schemas.microsoft.com/office/drawing/2014/main" id="{54C1799F-639C-4C38-AE01-AD3BA2C579E8}"/>
              </a:ext>
            </a:extLst>
          </p:cNvPr>
          <p:cNvSpPr txBox="1"/>
          <p:nvPr/>
        </p:nvSpPr>
        <p:spPr>
          <a:xfrm>
            <a:off x="4463716" y="842037"/>
            <a:ext cx="5522464" cy="461665"/>
          </a:xfrm>
          <a:prstGeom prst="rect">
            <a:avLst/>
          </a:prstGeom>
          <a:solidFill>
            <a:schemeClr val="accent1">
              <a:lumMod val="20000"/>
              <a:lumOff val="80000"/>
            </a:schemeClr>
          </a:solidFill>
        </p:spPr>
        <p:txBody>
          <a:bodyPr wrap="square" rtlCol="0">
            <a:spAutoFit/>
          </a:bodyPr>
          <a:lstStyle/>
          <a:p>
            <a:pPr algn="ctr"/>
            <a:r>
              <a:rPr lang="es-MX" sz="2400">
                <a:ln w="0"/>
              </a:rPr>
              <a:t>Experimento 1 vs Selección de Variables</a:t>
            </a:r>
            <a:endParaRPr lang="es-CL" sz="2400">
              <a:ln w="0"/>
            </a:endParaRPr>
          </a:p>
        </p:txBody>
      </p:sp>
      <p:pic>
        <p:nvPicPr>
          <p:cNvPr id="8" name="Imagen 7">
            <a:extLst>
              <a:ext uri="{FF2B5EF4-FFF2-40B4-BE49-F238E27FC236}">
                <a16:creationId xmlns:a16="http://schemas.microsoft.com/office/drawing/2014/main" id="{9ED49C26-FC7A-4864-9156-B503304A65C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4593" y="400110"/>
            <a:ext cx="2401600" cy="1708090"/>
          </a:xfrm>
          <a:prstGeom prst="rect">
            <a:avLst/>
          </a:prstGeom>
        </p:spPr>
      </p:pic>
      <p:sp>
        <p:nvSpPr>
          <p:cNvPr id="15" name="CuadroTexto 14">
            <a:extLst>
              <a:ext uri="{FF2B5EF4-FFF2-40B4-BE49-F238E27FC236}">
                <a16:creationId xmlns:a16="http://schemas.microsoft.com/office/drawing/2014/main" id="{444CE31F-C204-49AA-AB01-4A2FB5FE5C4B}"/>
              </a:ext>
            </a:extLst>
          </p:cNvPr>
          <p:cNvSpPr txBox="1"/>
          <p:nvPr/>
        </p:nvSpPr>
        <p:spPr>
          <a:xfrm>
            <a:off x="167129" y="5888117"/>
            <a:ext cx="8636002" cy="646331"/>
          </a:xfrm>
          <a:prstGeom prst="rect">
            <a:avLst/>
          </a:prstGeom>
          <a:noFill/>
        </p:spPr>
        <p:txBody>
          <a:bodyPr wrap="square" rtlCol="0">
            <a:spAutoFit/>
          </a:bodyPr>
          <a:lstStyle/>
          <a:p>
            <a:pPr algn="ctr"/>
            <a:r>
              <a:rPr lang="es-MX" b="1" i="1"/>
              <a:t>Comparativa del experimento con datos desbalanceados – discreto – AIC en relación </a:t>
            </a:r>
          </a:p>
          <a:p>
            <a:pPr algn="ctr"/>
            <a:r>
              <a:rPr lang="es-MX" b="1" i="1"/>
              <a:t>a la técnica de uso de selección de variables</a:t>
            </a:r>
            <a:endParaRPr lang="es-CL" b="1" i="1"/>
          </a:p>
        </p:txBody>
      </p:sp>
    </p:spTree>
    <p:extLst>
      <p:ext uri="{BB962C8B-B14F-4D97-AF65-F5344CB8AC3E}">
        <p14:creationId xmlns:p14="http://schemas.microsoft.com/office/powerpoint/2010/main" val="598797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aphicFrame>
        <p:nvGraphicFramePr>
          <p:cNvPr id="5" name="Tabla 4">
            <a:extLst>
              <a:ext uri="{FF2B5EF4-FFF2-40B4-BE49-F238E27FC236}">
                <a16:creationId xmlns:a16="http://schemas.microsoft.com/office/drawing/2014/main" id="{2E6A129B-F237-478B-97B6-D04F2908B05D}"/>
              </a:ext>
            </a:extLst>
          </p:cNvPr>
          <p:cNvGraphicFramePr>
            <a:graphicFrameLocks noGrp="1"/>
          </p:cNvGraphicFramePr>
          <p:nvPr>
            <p:extLst>
              <p:ext uri="{D42A27DB-BD31-4B8C-83A1-F6EECF244321}">
                <p14:modId xmlns:p14="http://schemas.microsoft.com/office/powerpoint/2010/main" val="1527584881"/>
              </p:ext>
            </p:extLst>
          </p:nvPr>
        </p:nvGraphicFramePr>
        <p:xfrm>
          <a:off x="166729" y="2232954"/>
          <a:ext cx="8636402" cy="3481198"/>
        </p:xfrm>
        <a:graphic>
          <a:graphicData uri="http://schemas.openxmlformats.org/drawingml/2006/table">
            <a:tbl>
              <a:tblPr firstRow="1" bandRow="1">
                <a:tableStyleId>{F2DE63D5-997A-4646-A377-4702673A728D}</a:tableStyleId>
              </a:tblPr>
              <a:tblGrid>
                <a:gridCol w="2293737">
                  <a:extLst>
                    <a:ext uri="{9D8B030D-6E8A-4147-A177-3AD203B41FA5}">
                      <a16:colId xmlns:a16="http://schemas.microsoft.com/office/drawing/2014/main" val="2616407190"/>
                    </a:ext>
                  </a:extLst>
                </a:gridCol>
                <a:gridCol w="1268533">
                  <a:extLst>
                    <a:ext uri="{9D8B030D-6E8A-4147-A177-3AD203B41FA5}">
                      <a16:colId xmlns:a16="http://schemas.microsoft.com/office/drawing/2014/main" val="2211126849"/>
                    </a:ext>
                  </a:extLst>
                </a:gridCol>
                <a:gridCol w="1268533">
                  <a:extLst>
                    <a:ext uri="{9D8B030D-6E8A-4147-A177-3AD203B41FA5}">
                      <a16:colId xmlns:a16="http://schemas.microsoft.com/office/drawing/2014/main" val="1046755614"/>
                    </a:ext>
                  </a:extLst>
                </a:gridCol>
                <a:gridCol w="1268533">
                  <a:extLst>
                    <a:ext uri="{9D8B030D-6E8A-4147-A177-3AD203B41FA5}">
                      <a16:colId xmlns:a16="http://schemas.microsoft.com/office/drawing/2014/main" val="3506959369"/>
                    </a:ext>
                  </a:extLst>
                </a:gridCol>
                <a:gridCol w="1268533">
                  <a:extLst>
                    <a:ext uri="{9D8B030D-6E8A-4147-A177-3AD203B41FA5}">
                      <a16:colId xmlns:a16="http://schemas.microsoft.com/office/drawing/2014/main" val="2899147085"/>
                    </a:ext>
                  </a:extLst>
                </a:gridCol>
                <a:gridCol w="1268533">
                  <a:extLst>
                    <a:ext uri="{9D8B030D-6E8A-4147-A177-3AD203B41FA5}">
                      <a16:colId xmlns:a16="http://schemas.microsoft.com/office/drawing/2014/main" val="3260726123"/>
                    </a:ext>
                  </a:extLst>
                </a:gridCol>
              </a:tblGrid>
              <a:tr h="497314">
                <a:tc>
                  <a:txBody>
                    <a:bodyPr/>
                    <a:lstStyle/>
                    <a:p>
                      <a:pPr algn="ctr">
                        <a:lnSpc>
                          <a:spcPct val="150000"/>
                        </a:lnSpc>
                        <a:spcAft>
                          <a:spcPts val="800"/>
                        </a:spcAft>
                      </a:pPr>
                      <a:r>
                        <a:rPr lang="es-ES" sz="2200">
                          <a:effectLst/>
                        </a:rPr>
                        <a:t>Métrica</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Original</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5</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10</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15</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2200">
                          <a:effectLst/>
                        </a:rPr>
                        <a:t>20</a:t>
                      </a:r>
                      <a:endParaRPr lang="es-CL" sz="22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02892422"/>
                  </a:ext>
                </a:extLst>
              </a:tr>
              <a:tr h="497314">
                <a:tc>
                  <a:txBody>
                    <a:bodyPr/>
                    <a:lstStyle/>
                    <a:p>
                      <a:pPr algn="just">
                        <a:lnSpc>
                          <a:spcPct val="150000"/>
                        </a:lnSpc>
                        <a:spcAft>
                          <a:spcPts val="800"/>
                        </a:spcAft>
                      </a:pPr>
                      <a:r>
                        <a:rPr lang="es-CL" sz="2200" b="1" err="1">
                          <a:effectLst/>
                        </a:rPr>
                        <a:t>Accuracy</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89,732%</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87,362%</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86,092%</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85,010%</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tc>
                  <a:txBody>
                    <a:bodyPr/>
                    <a:lstStyle/>
                    <a:p>
                      <a:pPr algn="just">
                        <a:lnSpc>
                          <a:spcPct val="150000"/>
                        </a:lnSpc>
                        <a:spcAft>
                          <a:spcPts val="800"/>
                        </a:spcAft>
                      </a:pPr>
                      <a:r>
                        <a:rPr lang="es-CL" sz="2200" b="1">
                          <a:effectLst/>
                        </a:rPr>
                        <a:t>85,866%</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solidFill>
                      <a:schemeClr val="bg1">
                        <a:lumMod val="85000"/>
                      </a:schemeClr>
                    </a:solidFill>
                  </a:tcPr>
                </a:tc>
                <a:extLst>
                  <a:ext uri="{0D108BD9-81ED-4DB2-BD59-A6C34878D82A}">
                    <a16:rowId xmlns:a16="http://schemas.microsoft.com/office/drawing/2014/main" val="83255986"/>
                  </a:ext>
                </a:extLst>
              </a:tr>
              <a:tr h="497314">
                <a:tc>
                  <a:txBody>
                    <a:bodyPr/>
                    <a:lstStyle/>
                    <a:p>
                      <a:pPr algn="just">
                        <a:lnSpc>
                          <a:spcPct val="150000"/>
                        </a:lnSpc>
                        <a:spcAft>
                          <a:spcPts val="800"/>
                        </a:spcAft>
                      </a:pPr>
                      <a:r>
                        <a:rPr lang="es-CL" sz="2200" b="0" err="1">
                          <a:effectLst/>
                        </a:rPr>
                        <a:t>Balanced</a:t>
                      </a:r>
                      <a:r>
                        <a:rPr lang="es-CL" sz="2200" b="0">
                          <a:effectLst/>
                        </a:rPr>
                        <a:t> </a:t>
                      </a:r>
                      <a:r>
                        <a:rPr lang="es-CL" sz="2200" b="0" err="1">
                          <a:effectLst/>
                        </a:rPr>
                        <a:t>Accuracy</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71,272%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66,634%</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64,721%</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62,260%</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61,686%</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63957316"/>
                  </a:ext>
                </a:extLst>
              </a:tr>
              <a:tr h="497314">
                <a:tc>
                  <a:txBody>
                    <a:bodyPr/>
                    <a:lstStyle/>
                    <a:p>
                      <a:pPr algn="just">
                        <a:lnSpc>
                          <a:spcPct val="150000"/>
                        </a:lnSpc>
                        <a:spcAft>
                          <a:spcPts val="800"/>
                        </a:spcAft>
                      </a:pPr>
                      <a:r>
                        <a:rPr lang="es-CL" sz="2200" b="0">
                          <a:effectLst/>
                        </a:rPr>
                        <a:t>Precision Score</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91,944%</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87,771%</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85,461%</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84,451%</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86,570%</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776954915"/>
                  </a:ext>
                </a:extLst>
              </a:tr>
              <a:tr h="497314">
                <a:tc>
                  <a:txBody>
                    <a:bodyPr/>
                    <a:lstStyle/>
                    <a:p>
                      <a:pPr algn="just">
                        <a:lnSpc>
                          <a:spcPct val="150000"/>
                        </a:lnSpc>
                        <a:spcAft>
                          <a:spcPts val="800"/>
                        </a:spcAft>
                      </a:pPr>
                      <a:r>
                        <a:rPr lang="es-CL" sz="2200" b="0">
                          <a:effectLst/>
                        </a:rPr>
                        <a:t>Recall Score</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89,732%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87,362%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86,092%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85,010%</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85,866%</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62201148"/>
                  </a:ext>
                </a:extLst>
              </a:tr>
              <a:tr h="497314">
                <a:tc>
                  <a:txBody>
                    <a:bodyPr/>
                    <a:lstStyle/>
                    <a:p>
                      <a:pPr algn="just">
                        <a:lnSpc>
                          <a:spcPct val="150000"/>
                        </a:lnSpc>
                        <a:spcAft>
                          <a:spcPts val="800"/>
                        </a:spcAft>
                      </a:pPr>
                      <a:r>
                        <a:rPr lang="es-CL" sz="2200" b="0">
                          <a:effectLst/>
                        </a:rPr>
                        <a:t>ROC AUC</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66,408%</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65,859%</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1">
                          <a:effectLst/>
                        </a:rPr>
                        <a:t>66,906%</a:t>
                      </a:r>
                      <a:endParaRPr lang="es-CL" sz="22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63,662%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60,509%</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95515637"/>
                  </a:ext>
                </a:extLst>
              </a:tr>
              <a:tr h="497314">
                <a:tc>
                  <a:txBody>
                    <a:bodyPr/>
                    <a:lstStyle/>
                    <a:p>
                      <a:pPr algn="just">
                        <a:lnSpc>
                          <a:spcPct val="150000"/>
                        </a:lnSpc>
                        <a:spcAft>
                          <a:spcPts val="800"/>
                        </a:spcAft>
                      </a:pPr>
                      <a:r>
                        <a:rPr lang="es-CL" sz="2200" b="0" err="1">
                          <a:effectLst/>
                        </a:rPr>
                        <a:t>Class</a:t>
                      </a:r>
                      <a:r>
                        <a:rPr lang="es-CL" sz="2200" b="0">
                          <a:effectLst/>
                        </a:rPr>
                        <a:t> Ratio</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10,492%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10,492%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10,492%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10,492%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2200" b="0">
                          <a:effectLst/>
                        </a:rPr>
                        <a:t>10,492%</a:t>
                      </a:r>
                      <a:endParaRPr lang="es-CL" sz="22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56579534"/>
                  </a:ext>
                </a:extLst>
              </a:tr>
            </a:tbl>
          </a:graphicData>
        </a:graphic>
      </p:graphicFrame>
      <p:sp>
        <p:nvSpPr>
          <p:cNvPr id="12" name="CuadroTexto 11">
            <a:extLst>
              <a:ext uri="{FF2B5EF4-FFF2-40B4-BE49-F238E27FC236}">
                <a16:creationId xmlns:a16="http://schemas.microsoft.com/office/drawing/2014/main" id="{3F25C94B-0159-4CED-BC8A-D3B429647396}"/>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3" name="CuadroTexto 12">
            <a:extLst>
              <a:ext uri="{FF2B5EF4-FFF2-40B4-BE49-F238E27FC236}">
                <a16:creationId xmlns:a16="http://schemas.microsoft.com/office/drawing/2014/main" id="{BE08915A-73A0-4169-96EB-E4305548CCE9}"/>
              </a:ext>
            </a:extLst>
          </p:cNvPr>
          <p:cNvSpPr txBox="1"/>
          <p:nvPr/>
        </p:nvSpPr>
        <p:spPr>
          <a:xfrm>
            <a:off x="4680284" y="842037"/>
            <a:ext cx="5305896" cy="461665"/>
          </a:xfrm>
          <a:prstGeom prst="rect">
            <a:avLst/>
          </a:prstGeom>
          <a:solidFill>
            <a:schemeClr val="accent1">
              <a:lumMod val="20000"/>
              <a:lumOff val="80000"/>
            </a:schemeClr>
          </a:solidFill>
        </p:spPr>
        <p:txBody>
          <a:bodyPr wrap="square" rtlCol="0">
            <a:spAutoFit/>
          </a:bodyPr>
          <a:lstStyle/>
          <a:p>
            <a:pPr algn="ctr"/>
            <a:r>
              <a:rPr lang="es-MX" sz="2400">
                <a:ln w="0"/>
              </a:rPr>
              <a:t>Experimento 8 vs Selección de Variables</a:t>
            </a:r>
            <a:endParaRPr lang="es-CL" sz="2400">
              <a:ln w="0"/>
            </a:endParaRPr>
          </a:p>
        </p:txBody>
      </p:sp>
      <p:pic>
        <p:nvPicPr>
          <p:cNvPr id="14" name="Imagen 13">
            <a:extLst>
              <a:ext uri="{FF2B5EF4-FFF2-40B4-BE49-F238E27FC236}">
                <a16:creationId xmlns:a16="http://schemas.microsoft.com/office/drawing/2014/main" id="{EB39C64F-DC18-45CC-B663-66B6FAB8446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4593" y="400110"/>
            <a:ext cx="2401600" cy="1708090"/>
          </a:xfrm>
          <a:prstGeom prst="rect">
            <a:avLst/>
          </a:prstGeom>
        </p:spPr>
      </p:pic>
      <p:sp>
        <p:nvSpPr>
          <p:cNvPr id="15" name="CuadroTexto 14">
            <a:extLst>
              <a:ext uri="{FF2B5EF4-FFF2-40B4-BE49-F238E27FC236}">
                <a16:creationId xmlns:a16="http://schemas.microsoft.com/office/drawing/2014/main" id="{C2371103-B683-4FE2-B0B9-9B9151AB5497}"/>
              </a:ext>
            </a:extLst>
          </p:cNvPr>
          <p:cNvSpPr txBox="1"/>
          <p:nvPr/>
        </p:nvSpPr>
        <p:spPr>
          <a:xfrm>
            <a:off x="167129" y="5888117"/>
            <a:ext cx="8636002" cy="646331"/>
          </a:xfrm>
          <a:prstGeom prst="rect">
            <a:avLst/>
          </a:prstGeom>
          <a:noFill/>
        </p:spPr>
        <p:txBody>
          <a:bodyPr wrap="square" rtlCol="0">
            <a:spAutoFit/>
          </a:bodyPr>
          <a:lstStyle/>
          <a:p>
            <a:pPr algn="ctr"/>
            <a:r>
              <a:rPr lang="es-MX" b="1" i="1"/>
              <a:t>Comparativa del experimento con datos balanceados – mixto – AIC-CG en relación </a:t>
            </a:r>
          </a:p>
          <a:p>
            <a:pPr algn="ctr"/>
            <a:r>
              <a:rPr lang="es-MX" b="1" i="1"/>
              <a:t>a la técnica de uso de selección de variables</a:t>
            </a:r>
            <a:endParaRPr lang="es-CL" b="1" i="1"/>
          </a:p>
        </p:txBody>
      </p:sp>
    </p:spTree>
    <p:extLst>
      <p:ext uri="{BB962C8B-B14F-4D97-AF65-F5344CB8AC3E}">
        <p14:creationId xmlns:p14="http://schemas.microsoft.com/office/powerpoint/2010/main" val="27522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2" name="CuadroTexto 11">
            <a:extLst>
              <a:ext uri="{FF2B5EF4-FFF2-40B4-BE49-F238E27FC236}">
                <a16:creationId xmlns:a16="http://schemas.microsoft.com/office/drawing/2014/main" id="{3F25C94B-0159-4CED-BC8A-D3B429647396}"/>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3" name="CuadroTexto 12">
            <a:extLst>
              <a:ext uri="{FF2B5EF4-FFF2-40B4-BE49-F238E27FC236}">
                <a16:creationId xmlns:a16="http://schemas.microsoft.com/office/drawing/2014/main" id="{BE08915A-73A0-4169-96EB-E4305548CCE9}"/>
              </a:ext>
            </a:extLst>
          </p:cNvPr>
          <p:cNvSpPr txBox="1"/>
          <p:nvPr/>
        </p:nvSpPr>
        <p:spPr>
          <a:xfrm>
            <a:off x="4499810" y="842037"/>
            <a:ext cx="5486369" cy="461665"/>
          </a:xfrm>
          <a:prstGeom prst="rect">
            <a:avLst/>
          </a:prstGeom>
          <a:solidFill>
            <a:schemeClr val="accent1">
              <a:lumMod val="20000"/>
              <a:lumOff val="80000"/>
            </a:schemeClr>
          </a:solidFill>
        </p:spPr>
        <p:txBody>
          <a:bodyPr wrap="square" rtlCol="0">
            <a:spAutoFit/>
          </a:bodyPr>
          <a:lstStyle/>
          <a:p>
            <a:pPr algn="ctr"/>
            <a:r>
              <a:rPr lang="es-MX" sz="2400">
                <a:ln w="0"/>
              </a:rPr>
              <a:t>Experimentos 1 y 8 vs Restricción de Arcos</a:t>
            </a:r>
            <a:endParaRPr lang="es-CL" sz="2400">
              <a:ln w="0"/>
            </a:endParaRPr>
          </a:p>
        </p:txBody>
      </p:sp>
      <p:pic>
        <p:nvPicPr>
          <p:cNvPr id="14" name="Imagen 13">
            <a:extLst>
              <a:ext uri="{FF2B5EF4-FFF2-40B4-BE49-F238E27FC236}">
                <a16:creationId xmlns:a16="http://schemas.microsoft.com/office/drawing/2014/main" id="{EB39C64F-DC18-45CC-B663-66B6FAB8446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4593" y="400110"/>
            <a:ext cx="2401600" cy="1708090"/>
          </a:xfrm>
          <a:prstGeom prst="rect">
            <a:avLst/>
          </a:prstGeom>
        </p:spPr>
      </p:pic>
      <p:sp>
        <p:nvSpPr>
          <p:cNvPr id="15" name="CuadroTexto 14">
            <a:extLst>
              <a:ext uri="{FF2B5EF4-FFF2-40B4-BE49-F238E27FC236}">
                <a16:creationId xmlns:a16="http://schemas.microsoft.com/office/drawing/2014/main" id="{C2371103-B683-4FE2-B0B9-9B9151AB5497}"/>
              </a:ext>
            </a:extLst>
          </p:cNvPr>
          <p:cNvSpPr txBox="1"/>
          <p:nvPr/>
        </p:nvSpPr>
        <p:spPr>
          <a:xfrm>
            <a:off x="4736898" y="5112279"/>
            <a:ext cx="3801427" cy="1200329"/>
          </a:xfrm>
          <a:prstGeom prst="rect">
            <a:avLst/>
          </a:prstGeom>
          <a:noFill/>
        </p:spPr>
        <p:txBody>
          <a:bodyPr wrap="square" rtlCol="0">
            <a:spAutoFit/>
          </a:bodyPr>
          <a:lstStyle/>
          <a:p>
            <a:pPr algn="ctr"/>
            <a:r>
              <a:rPr lang="es-MX" b="1" i="1"/>
              <a:t>Comparativa del experimento con datos balanceados – mixto – AIC-CG en relación </a:t>
            </a:r>
          </a:p>
          <a:p>
            <a:pPr algn="ctr"/>
            <a:r>
              <a:rPr lang="es-MX" b="1" i="1"/>
              <a:t>a la técnica de restricción de arcos</a:t>
            </a:r>
            <a:endParaRPr lang="es-CL" b="1" i="1"/>
          </a:p>
        </p:txBody>
      </p:sp>
      <p:graphicFrame>
        <p:nvGraphicFramePr>
          <p:cNvPr id="2" name="Tabla 1">
            <a:extLst>
              <a:ext uri="{FF2B5EF4-FFF2-40B4-BE49-F238E27FC236}">
                <a16:creationId xmlns:a16="http://schemas.microsoft.com/office/drawing/2014/main" id="{BDA2FC20-0E95-46F3-B0E1-F2182F26DFD3}"/>
              </a:ext>
            </a:extLst>
          </p:cNvPr>
          <p:cNvGraphicFramePr>
            <a:graphicFrameLocks noGrp="1"/>
          </p:cNvGraphicFramePr>
          <p:nvPr>
            <p:extLst>
              <p:ext uri="{D42A27DB-BD31-4B8C-83A1-F6EECF244321}">
                <p14:modId xmlns:p14="http://schemas.microsoft.com/office/powerpoint/2010/main" val="1395774441"/>
              </p:ext>
            </p:extLst>
          </p:nvPr>
        </p:nvGraphicFramePr>
        <p:xfrm>
          <a:off x="4736898" y="2728155"/>
          <a:ext cx="3801427" cy="2284289"/>
        </p:xfrm>
        <a:graphic>
          <a:graphicData uri="http://schemas.openxmlformats.org/drawingml/2006/table">
            <a:tbl>
              <a:tblPr firstRow="1" firstCol="1" bandRow="1">
                <a:tableStyleId>{F2DE63D5-997A-4646-A377-4702673A728D}</a:tableStyleId>
              </a:tblPr>
              <a:tblGrid>
                <a:gridCol w="1705927">
                  <a:extLst>
                    <a:ext uri="{9D8B030D-6E8A-4147-A177-3AD203B41FA5}">
                      <a16:colId xmlns:a16="http://schemas.microsoft.com/office/drawing/2014/main" val="2461863136"/>
                    </a:ext>
                  </a:extLst>
                </a:gridCol>
                <a:gridCol w="952500">
                  <a:extLst>
                    <a:ext uri="{9D8B030D-6E8A-4147-A177-3AD203B41FA5}">
                      <a16:colId xmlns:a16="http://schemas.microsoft.com/office/drawing/2014/main" val="102168610"/>
                    </a:ext>
                  </a:extLst>
                </a:gridCol>
                <a:gridCol w="1143000">
                  <a:extLst>
                    <a:ext uri="{9D8B030D-6E8A-4147-A177-3AD203B41FA5}">
                      <a16:colId xmlns:a16="http://schemas.microsoft.com/office/drawing/2014/main" val="2541539557"/>
                    </a:ext>
                  </a:extLst>
                </a:gridCol>
              </a:tblGrid>
              <a:tr h="0">
                <a:tc>
                  <a:txBody>
                    <a:bodyPr/>
                    <a:lstStyle/>
                    <a:p>
                      <a:pPr algn="ctr">
                        <a:lnSpc>
                          <a:spcPct val="150000"/>
                        </a:lnSpc>
                        <a:spcAft>
                          <a:spcPts val="800"/>
                        </a:spcAft>
                      </a:pPr>
                      <a:r>
                        <a:rPr lang="es-ES" sz="1600">
                          <a:effectLst/>
                        </a:rPr>
                        <a:t>Métrica</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1600">
                          <a:effectLst/>
                        </a:rPr>
                        <a:t>Original</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800"/>
                        </a:spcAft>
                      </a:pPr>
                      <a:r>
                        <a:rPr lang="es-ES" sz="1600">
                          <a:effectLst/>
                        </a:rPr>
                        <a:t>Restricción</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10819676"/>
                  </a:ext>
                </a:extLst>
              </a:tr>
              <a:tr h="0">
                <a:tc>
                  <a:txBody>
                    <a:bodyPr/>
                    <a:lstStyle/>
                    <a:p>
                      <a:pPr algn="just">
                        <a:lnSpc>
                          <a:spcPct val="150000"/>
                        </a:lnSpc>
                        <a:spcAft>
                          <a:spcPts val="800"/>
                        </a:spcAft>
                      </a:pPr>
                      <a:r>
                        <a:rPr lang="es-CL" sz="1600" b="1">
                          <a:effectLst/>
                        </a:rPr>
                        <a:t>Accuracy</a:t>
                      </a:r>
                      <a:endParaRPr lang="es-CL" sz="28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b="1">
                          <a:effectLst/>
                        </a:rPr>
                        <a:t>89,732%</a:t>
                      </a:r>
                      <a:endParaRPr lang="es-CL" sz="28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b="1">
                          <a:effectLst/>
                        </a:rPr>
                        <a:t>88,868%</a:t>
                      </a:r>
                      <a:endParaRPr lang="es-CL" sz="28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260311819"/>
                  </a:ext>
                </a:extLst>
              </a:tr>
              <a:tr h="0">
                <a:tc>
                  <a:txBody>
                    <a:bodyPr/>
                    <a:lstStyle/>
                    <a:p>
                      <a:pPr algn="just">
                        <a:lnSpc>
                          <a:spcPct val="150000"/>
                        </a:lnSpc>
                        <a:spcAft>
                          <a:spcPts val="800"/>
                        </a:spcAft>
                      </a:pPr>
                      <a:r>
                        <a:rPr lang="es-CL" sz="1600" b="0" err="1">
                          <a:effectLst/>
                        </a:rPr>
                        <a:t>Balanced</a:t>
                      </a:r>
                      <a:r>
                        <a:rPr lang="es-CL" sz="1600" b="0">
                          <a:effectLst/>
                        </a:rPr>
                        <a:t> </a:t>
                      </a:r>
                      <a:r>
                        <a:rPr lang="es-CL" sz="1600" b="0" err="1">
                          <a:effectLst/>
                        </a:rPr>
                        <a:t>Accuracy</a:t>
                      </a:r>
                      <a:endParaRPr lang="es-CL" sz="28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71,272%</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70,607%</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93844313"/>
                  </a:ext>
                </a:extLst>
              </a:tr>
              <a:tr h="0">
                <a:tc>
                  <a:txBody>
                    <a:bodyPr/>
                    <a:lstStyle/>
                    <a:p>
                      <a:pPr algn="just">
                        <a:lnSpc>
                          <a:spcPct val="150000"/>
                        </a:lnSpc>
                        <a:spcAft>
                          <a:spcPts val="800"/>
                        </a:spcAft>
                      </a:pPr>
                      <a:r>
                        <a:rPr lang="es-CL" sz="1600" b="0" err="1">
                          <a:effectLst/>
                        </a:rPr>
                        <a:t>Precision</a:t>
                      </a:r>
                      <a:r>
                        <a:rPr lang="es-CL" sz="1600" b="0">
                          <a:effectLst/>
                        </a:rPr>
                        <a:t> Score</a:t>
                      </a:r>
                      <a:endParaRPr lang="es-CL" sz="28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91,944%</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90,928%</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473942"/>
                  </a:ext>
                </a:extLst>
              </a:tr>
              <a:tr h="0">
                <a:tc>
                  <a:txBody>
                    <a:bodyPr/>
                    <a:lstStyle/>
                    <a:p>
                      <a:pPr algn="just">
                        <a:lnSpc>
                          <a:spcPct val="150000"/>
                        </a:lnSpc>
                        <a:spcAft>
                          <a:spcPts val="800"/>
                        </a:spcAft>
                      </a:pPr>
                      <a:r>
                        <a:rPr lang="es-CL" sz="1600" b="0" err="1">
                          <a:effectLst/>
                        </a:rPr>
                        <a:t>Recall</a:t>
                      </a:r>
                      <a:r>
                        <a:rPr lang="es-CL" sz="1600" b="0">
                          <a:effectLst/>
                        </a:rPr>
                        <a:t> Score</a:t>
                      </a:r>
                      <a:endParaRPr lang="es-CL" sz="28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89,732%</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88,868%</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06345021"/>
                  </a:ext>
                </a:extLst>
              </a:tr>
              <a:tr h="0">
                <a:tc>
                  <a:txBody>
                    <a:bodyPr/>
                    <a:lstStyle/>
                    <a:p>
                      <a:pPr algn="just">
                        <a:lnSpc>
                          <a:spcPct val="150000"/>
                        </a:lnSpc>
                        <a:spcAft>
                          <a:spcPts val="800"/>
                        </a:spcAft>
                      </a:pPr>
                      <a:r>
                        <a:rPr lang="es-CL" sz="1600" b="0">
                          <a:effectLst/>
                        </a:rPr>
                        <a:t>ROC AUC</a:t>
                      </a:r>
                      <a:endParaRPr lang="es-CL" sz="28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66,408%</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64,056%</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26356503"/>
                  </a:ext>
                </a:extLst>
              </a:tr>
              <a:tr h="0">
                <a:tc>
                  <a:txBody>
                    <a:bodyPr/>
                    <a:lstStyle/>
                    <a:p>
                      <a:pPr algn="just">
                        <a:lnSpc>
                          <a:spcPct val="150000"/>
                        </a:lnSpc>
                        <a:spcAft>
                          <a:spcPts val="800"/>
                        </a:spcAft>
                      </a:pPr>
                      <a:r>
                        <a:rPr lang="es-CL" sz="1600" b="0" err="1">
                          <a:effectLst/>
                        </a:rPr>
                        <a:t>Class</a:t>
                      </a:r>
                      <a:r>
                        <a:rPr lang="es-CL" sz="1600" b="0">
                          <a:effectLst/>
                        </a:rPr>
                        <a:t> Ratio</a:t>
                      </a:r>
                      <a:endParaRPr lang="es-CL" sz="28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10,492%</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10,492%</a:t>
                      </a:r>
                      <a:endParaRPr lang="es-CL" sz="2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02811304"/>
                  </a:ext>
                </a:extLst>
              </a:tr>
            </a:tbl>
          </a:graphicData>
        </a:graphic>
      </p:graphicFrame>
      <p:sp>
        <p:nvSpPr>
          <p:cNvPr id="17" name="CuadroTexto 16">
            <a:extLst>
              <a:ext uri="{FF2B5EF4-FFF2-40B4-BE49-F238E27FC236}">
                <a16:creationId xmlns:a16="http://schemas.microsoft.com/office/drawing/2014/main" id="{7C8691D2-A5C0-43C2-A258-C33BA65FDD16}"/>
              </a:ext>
            </a:extLst>
          </p:cNvPr>
          <p:cNvSpPr txBox="1"/>
          <p:nvPr/>
        </p:nvSpPr>
        <p:spPr>
          <a:xfrm>
            <a:off x="4621240" y="2358913"/>
            <a:ext cx="3917085" cy="369332"/>
          </a:xfrm>
          <a:prstGeom prst="rect">
            <a:avLst/>
          </a:prstGeom>
          <a:noFill/>
        </p:spPr>
        <p:txBody>
          <a:bodyPr wrap="square" rtlCol="0">
            <a:spAutoFit/>
          </a:bodyPr>
          <a:lstStyle/>
          <a:p>
            <a:pPr algn="r"/>
            <a:r>
              <a:rPr lang="es-MX" b="1" i="1"/>
              <a:t>Experimento 8</a:t>
            </a:r>
            <a:endParaRPr lang="es-CL" b="1" i="1"/>
          </a:p>
        </p:txBody>
      </p:sp>
      <p:graphicFrame>
        <p:nvGraphicFramePr>
          <p:cNvPr id="18" name="Tabla 17">
            <a:extLst>
              <a:ext uri="{FF2B5EF4-FFF2-40B4-BE49-F238E27FC236}">
                <a16:creationId xmlns:a16="http://schemas.microsoft.com/office/drawing/2014/main" id="{C509900D-71A6-41EA-B4F1-F6CB6C92D031}"/>
              </a:ext>
            </a:extLst>
          </p:cNvPr>
          <p:cNvGraphicFramePr>
            <a:graphicFrameLocks noGrp="1"/>
          </p:cNvGraphicFramePr>
          <p:nvPr>
            <p:extLst>
              <p:ext uri="{D42A27DB-BD31-4B8C-83A1-F6EECF244321}">
                <p14:modId xmlns:p14="http://schemas.microsoft.com/office/powerpoint/2010/main" val="1593078081"/>
              </p:ext>
            </p:extLst>
          </p:nvPr>
        </p:nvGraphicFramePr>
        <p:xfrm>
          <a:off x="414664" y="2728156"/>
          <a:ext cx="3917085" cy="2285997"/>
        </p:xfrm>
        <a:graphic>
          <a:graphicData uri="http://schemas.openxmlformats.org/drawingml/2006/table">
            <a:tbl>
              <a:tblPr firstRow="1" firstCol="1" bandRow="1">
                <a:tableStyleId>{F2DE63D5-997A-4646-A377-4702673A728D}</a:tableStyleId>
              </a:tblPr>
              <a:tblGrid>
                <a:gridCol w="1738227">
                  <a:extLst>
                    <a:ext uri="{9D8B030D-6E8A-4147-A177-3AD203B41FA5}">
                      <a16:colId xmlns:a16="http://schemas.microsoft.com/office/drawing/2014/main" val="3124114855"/>
                    </a:ext>
                  </a:extLst>
                </a:gridCol>
                <a:gridCol w="1046864">
                  <a:extLst>
                    <a:ext uri="{9D8B030D-6E8A-4147-A177-3AD203B41FA5}">
                      <a16:colId xmlns:a16="http://schemas.microsoft.com/office/drawing/2014/main" val="1062641633"/>
                    </a:ext>
                  </a:extLst>
                </a:gridCol>
                <a:gridCol w="1131994">
                  <a:extLst>
                    <a:ext uri="{9D8B030D-6E8A-4147-A177-3AD203B41FA5}">
                      <a16:colId xmlns:a16="http://schemas.microsoft.com/office/drawing/2014/main" val="502332090"/>
                    </a:ext>
                  </a:extLst>
                </a:gridCol>
              </a:tblGrid>
              <a:tr h="326571">
                <a:tc>
                  <a:txBody>
                    <a:bodyPr/>
                    <a:lstStyle/>
                    <a:p>
                      <a:pPr algn="ctr">
                        <a:lnSpc>
                          <a:spcPct val="150000"/>
                        </a:lnSpc>
                        <a:spcAft>
                          <a:spcPts val="800"/>
                        </a:spcAft>
                      </a:pPr>
                      <a:r>
                        <a:rPr lang="es-ES" sz="1600">
                          <a:effectLst/>
                        </a:rPr>
                        <a:t>Métrica</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1600">
                          <a:effectLst/>
                        </a:rPr>
                        <a:t>Original</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spcAft>
                          <a:spcPts val="800"/>
                        </a:spcAft>
                      </a:pPr>
                      <a:r>
                        <a:rPr lang="es-ES" sz="1600">
                          <a:effectLst/>
                        </a:rPr>
                        <a:t>Restricción</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44523858"/>
                  </a:ext>
                </a:extLst>
              </a:tr>
              <a:tr h="326571">
                <a:tc>
                  <a:txBody>
                    <a:bodyPr/>
                    <a:lstStyle/>
                    <a:p>
                      <a:pPr algn="just">
                        <a:lnSpc>
                          <a:spcPct val="150000"/>
                        </a:lnSpc>
                        <a:spcAft>
                          <a:spcPts val="800"/>
                        </a:spcAft>
                      </a:pPr>
                      <a:r>
                        <a:rPr lang="es-CL" sz="1600" b="0" err="1">
                          <a:effectLst/>
                        </a:rPr>
                        <a:t>Accuracy</a:t>
                      </a:r>
                      <a:endParaRPr lang="es-CL" sz="16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84,994%</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84,994%</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97234589"/>
                  </a:ext>
                </a:extLst>
              </a:tr>
              <a:tr h="326571">
                <a:tc>
                  <a:txBody>
                    <a:bodyPr/>
                    <a:lstStyle/>
                    <a:p>
                      <a:pPr algn="just">
                        <a:lnSpc>
                          <a:spcPct val="150000"/>
                        </a:lnSpc>
                        <a:spcAft>
                          <a:spcPts val="800"/>
                        </a:spcAft>
                      </a:pPr>
                      <a:r>
                        <a:rPr lang="es-CL" sz="1600" b="1">
                          <a:effectLst/>
                        </a:rPr>
                        <a:t>Balanced Accuracy</a:t>
                      </a:r>
                      <a:endParaRPr lang="es-CL" sz="16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b="1">
                          <a:effectLst/>
                        </a:rPr>
                        <a:t>64,480%</a:t>
                      </a:r>
                      <a:endParaRPr lang="es-CL" sz="16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b="1">
                          <a:effectLst/>
                        </a:rPr>
                        <a:t>64,480%</a:t>
                      </a:r>
                      <a:endParaRPr lang="es-CL" sz="1600" b="1">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21796922"/>
                  </a:ext>
                </a:extLst>
              </a:tr>
              <a:tr h="326571">
                <a:tc>
                  <a:txBody>
                    <a:bodyPr/>
                    <a:lstStyle/>
                    <a:p>
                      <a:pPr algn="just">
                        <a:lnSpc>
                          <a:spcPct val="150000"/>
                        </a:lnSpc>
                        <a:spcAft>
                          <a:spcPts val="800"/>
                        </a:spcAft>
                      </a:pPr>
                      <a:r>
                        <a:rPr lang="es-CL" sz="1600" b="0" err="1">
                          <a:effectLst/>
                        </a:rPr>
                        <a:t>Precision</a:t>
                      </a:r>
                      <a:r>
                        <a:rPr lang="es-CL" sz="1600" b="0">
                          <a:effectLst/>
                        </a:rPr>
                        <a:t> Score</a:t>
                      </a:r>
                      <a:endParaRPr lang="es-CL" sz="16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83,815%</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83,815%</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20907322"/>
                  </a:ext>
                </a:extLst>
              </a:tr>
              <a:tr h="326571">
                <a:tc>
                  <a:txBody>
                    <a:bodyPr/>
                    <a:lstStyle/>
                    <a:p>
                      <a:pPr algn="just">
                        <a:lnSpc>
                          <a:spcPct val="150000"/>
                        </a:lnSpc>
                        <a:spcAft>
                          <a:spcPts val="800"/>
                        </a:spcAft>
                      </a:pPr>
                      <a:r>
                        <a:rPr lang="es-CL" sz="1600" b="0" err="1">
                          <a:effectLst/>
                        </a:rPr>
                        <a:t>Recall</a:t>
                      </a:r>
                      <a:r>
                        <a:rPr lang="es-CL" sz="1600" b="0">
                          <a:effectLst/>
                        </a:rPr>
                        <a:t> Score</a:t>
                      </a:r>
                      <a:endParaRPr lang="es-CL" sz="16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84,994%</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84,994%</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58078936"/>
                  </a:ext>
                </a:extLst>
              </a:tr>
              <a:tr h="326571">
                <a:tc>
                  <a:txBody>
                    <a:bodyPr/>
                    <a:lstStyle/>
                    <a:p>
                      <a:pPr algn="just">
                        <a:lnSpc>
                          <a:spcPct val="150000"/>
                        </a:lnSpc>
                        <a:spcAft>
                          <a:spcPts val="800"/>
                        </a:spcAft>
                      </a:pPr>
                      <a:r>
                        <a:rPr lang="es-CL" sz="1600" b="0">
                          <a:effectLst/>
                        </a:rPr>
                        <a:t>ROC AUC</a:t>
                      </a:r>
                      <a:endParaRPr lang="es-CL" sz="16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66,416%</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66,416%</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19173274"/>
                  </a:ext>
                </a:extLst>
              </a:tr>
              <a:tr h="326571">
                <a:tc>
                  <a:txBody>
                    <a:bodyPr/>
                    <a:lstStyle/>
                    <a:p>
                      <a:pPr algn="just">
                        <a:lnSpc>
                          <a:spcPct val="150000"/>
                        </a:lnSpc>
                        <a:spcAft>
                          <a:spcPts val="800"/>
                        </a:spcAft>
                      </a:pPr>
                      <a:r>
                        <a:rPr lang="es-CL" sz="1600" b="0" err="1">
                          <a:effectLst/>
                        </a:rPr>
                        <a:t>Class</a:t>
                      </a:r>
                      <a:r>
                        <a:rPr lang="es-CL" sz="1600" b="0">
                          <a:effectLst/>
                        </a:rPr>
                        <a:t> Ratio</a:t>
                      </a:r>
                      <a:endParaRPr lang="es-CL" sz="1600" b="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10,492%</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800"/>
                        </a:spcAft>
                      </a:pPr>
                      <a:r>
                        <a:rPr lang="es-CL" sz="1600">
                          <a:effectLst/>
                        </a:rPr>
                        <a:t>10,492%</a:t>
                      </a:r>
                      <a:endParaRPr lang="es-CL" sz="16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17655596"/>
                  </a:ext>
                </a:extLst>
              </a:tr>
            </a:tbl>
          </a:graphicData>
        </a:graphic>
      </p:graphicFrame>
      <p:sp>
        <p:nvSpPr>
          <p:cNvPr id="19" name="CuadroTexto 18">
            <a:extLst>
              <a:ext uri="{FF2B5EF4-FFF2-40B4-BE49-F238E27FC236}">
                <a16:creationId xmlns:a16="http://schemas.microsoft.com/office/drawing/2014/main" id="{B19E4804-2A36-4469-8F07-E2AB76BB1ECC}"/>
              </a:ext>
            </a:extLst>
          </p:cNvPr>
          <p:cNvSpPr txBox="1"/>
          <p:nvPr/>
        </p:nvSpPr>
        <p:spPr>
          <a:xfrm>
            <a:off x="414664" y="5112279"/>
            <a:ext cx="3917085" cy="1200329"/>
          </a:xfrm>
          <a:prstGeom prst="rect">
            <a:avLst/>
          </a:prstGeom>
          <a:noFill/>
        </p:spPr>
        <p:txBody>
          <a:bodyPr wrap="square" rtlCol="0">
            <a:spAutoFit/>
          </a:bodyPr>
          <a:lstStyle/>
          <a:p>
            <a:pPr algn="ctr"/>
            <a:r>
              <a:rPr lang="es-MX" b="1" i="1"/>
              <a:t>Comparativa del experimento con datos desbalanceados – discretos – AIC en relación </a:t>
            </a:r>
          </a:p>
          <a:p>
            <a:pPr algn="ctr"/>
            <a:r>
              <a:rPr lang="es-MX" b="1" i="1"/>
              <a:t>a la técnica de restricción de arcos</a:t>
            </a:r>
            <a:endParaRPr lang="es-CL" b="1" i="1"/>
          </a:p>
        </p:txBody>
      </p:sp>
      <p:sp>
        <p:nvSpPr>
          <p:cNvPr id="20" name="CuadroTexto 19">
            <a:extLst>
              <a:ext uri="{FF2B5EF4-FFF2-40B4-BE49-F238E27FC236}">
                <a16:creationId xmlns:a16="http://schemas.microsoft.com/office/drawing/2014/main" id="{4E00FEC1-84AC-4DB1-AD8C-490029C61FB8}"/>
              </a:ext>
            </a:extLst>
          </p:cNvPr>
          <p:cNvSpPr txBox="1"/>
          <p:nvPr/>
        </p:nvSpPr>
        <p:spPr>
          <a:xfrm>
            <a:off x="414663" y="2358823"/>
            <a:ext cx="3917085" cy="369332"/>
          </a:xfrm>
          <a:prstGeom prst="rect">
            <a:avLst/>
          </a:prstGeom>
          <a:noFill/>
        </p:spPr>
        <p:txBody>
          <a:bodyPr wrap="square" rtlCol="0">
            <a:spAutoFit/>
          </a:bodyPr>
          <a:lstStyle/>
          <a:p>
            <a:pPr algn="r"/>
            <a:r>
              <a:rPr lang="es-MX" b="1" i="1"/>
              <a:t>Experimento 1</a:t>
            </a:r>
            <a:endParaRPr lang="es-CL" b="1" i="1"/>
          </a:p>
        </p:txBody>
      </p:sp>
    </p:spTree>
    <p:extLst>
      <p:ext uri="{BB962C8B-B14F-4D97-AF65-F5344CB8AC3E}">
        <p14:creationId xmlns:p14="http://schemas.microsoft.com/office/powerpoint/2010/main" val="2755438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aphicFrame>
        <p:nvGraphicFramePr>
          <p:cNvPr id="7" name="Diagrama 6">
            <a:extLst>
              <a:ext uri="{FF2B5EF4-FFF2-40B4-BE49-F238E27FC236}">
                <a16:creationId xmlns:a16="http://schemas.microsoft.com/office/drawing/2014/main" id="{FFD90010-7D4B-46A7-8DF1-E300E4C3BA13}"/>
              </a:ext>
            </a:extLst>
          </p:cNvPr>
          <p:cNvGraphicFramePr/>
          <p:nvPr>
            <p:extLst>
              <p:ext uri="{D42A27DB-BD31-4B8C-83A1-F6EECF244321}">
                <p14:modId xmlns:p14="http://schemas.microsoft.com/office/powerpoint/2010/main" val="4031905192"/>
              </p:ext>
            </p:extLst>
          </p:nvPr>
        </p:nvGraphicFramePr>
        <p:xfrm>
          <a:off x="1376680" y="2064161"/>
          <a:ext cx="6757892" cy="41241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uadroTexto 9">
            <a:extLst>
              <a:ext uri="{FF2B5EF4-FFF2-40B4-BE49-F238E27FC236}">
                <a16:creationId xmlns:a16="http://schemas.microsoft.com/office/drawing/2014/main" id="{BEB8EA27-B4AF-4CEF-8A13-F0849C3394A9}"/>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DBC920D1-827F-4A6F-847C-51065A927366}"/>
              </a:ext>
            </a:extLst>
          </p:cNvPr>
          <p:cNvSpPr txBox="1"/>
          <p:nvPr/>
        </p:nvSpPr>
        <p:spPr>
          <a:xfrm>
            <a:off x="6019800" y="842037"/>
            <a:ext cx="3890180" cy="523220"/>
          </a:xfrm>
          <a:prstGeom prst="rect">
            <a:avLst/>
          </a:prstGeom>
          <a:solidFill>
            <a:schemeClr val="accent1">
              <a:lumMod val="20000"/>
              <a:lumOff val="80000"/>
            </a:schemeClr>
          </a:solidFill>
        </p:spPr>
        <p:txBody>
          <a:bodyPr wrap="square" rtlCol="0">
            <a:spAutoFit/>
          </a:bodyPr>
          <a:lstStyle/>
          <a:p>
            <a:pPr algn="ctr"/>
            <a:r>
              <a:rPr lang="es-MX" sz="2800">
                <a:ln w="0"/>
              </a:rPr>
              <a:t>Experimentos en </a:t>
            </a:r>
            <a:r>
              <a:rPr lang="es-MX" sz="2800" err="1">
                <a:ln w="0"/>
              </a:rPr>
              <a:t>Weka</a:t>
            </a:r>
            <a:endParaRPr lang="es-CL" sz="2800">
              <a:ln w="0"/>
            </a:endParaRPr>
          </a:p>
        </p:txBody>
      </p:sp>
      <p:pic>
        <p:nvPicPr>
          <p:cNvPr id="8" name="Imagen 7" descr="Ave de color blanco&#10;&#10;Descripción generada automáticamente con confianza media">
            <a:extLst>
              <a:ext uri="{FF2B5EF4-FFF2-40B4-BE49-F238E27FC236}">
                <a16:creationId xmlns:a16="http://schemas.microsoft.com/office/drawing/2014/main" id="{925C504C-B749-46E1-B82A-77ECD481D31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10754" y="615442"/>
            <a:ext cx="2405446" cy="1263467"/>
          </a:xfrm>
          <a:prstGeom prst="rect">
            <a:avLst/>
          </a:prstGeom>
        </p:spPr>
      </p:pic>
    </p:spTree>
    <p:extLst>
      <p:ext uri="{BB962C8B-B14F-4D97-AF65-F5344CB8AC3E}">
        <p14:creationId xmlns:p14="http://schemas.microsoft.com/office/powerpoint/2010/main" val="3712992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aphicFrame>
        <p:nvGraphicFramePr>
          <p:cNvPr id="3" name="Diagrama 2">
            <a:extLst>
              <a:ext uri="{FF2B5EF4-FFF2-40B4-BE49-F238E27FC236}">
                <a16:creationId xmlns:a16="http://schemas.microsoft.com/office/drawing/2014/main" id="{D1FDFA6A-AAAA-4B0B-B82E-798772B05890}"/>
              </a:ext>
            </a:extLst>
          </p:cNvPr>
          <p:cNvGraphicFramePr/>
          <p:nvPr>
            <p:extLst>
              <p:ext uri="{D42A27DB-BD31-4B8C-83A1-F6EECF244321}">
                <p14:modId xmlns:p14="http://schemas.microsoft.com/office/powerpoint/2010/main" val="1059937509"/>
              </p:ext>
            </p:extLst>
          </p:nvPr>
        </p:nvGraphicFramePr>
        <p:xfrm>
          <a:off x="990600" y="1513002"/>
          <a:ext cx="7812531" cy="53449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uadroTexto 9">
            <a:extLst>
              <a:ext uri="{FF2B5EF4-FFF2-40B4-BE49-F238E27FC236}">
                <a16:creationId xmlns:a16="http://schemas.microsoft.com/office/drawing/2014/main" id="{1080FF79-02E7-49F6-A4CE-E671CEED7172}"/>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RESULTADOS    </a:t>
            </a:r>
            <a:r>
              <a:rPr lang="es-MX" sz="2000" b="1">
                <a:solidFill>
                  <a:schemeClr val="bg1"/>
                </a:solidFill>
              </a:rPr>
              <a:t>CONCLUSIONES</a:t>
            </a:r>
            <a:endParaRPr lang="es-CL" sz="2000" b="1">
              <a:solidFill>
                <a:schemeClr val="bg1"/>
              </a:solidFill>
            </a:endParaRPr>
          </a:p>
        </p:txBody>
      </p:sp>
      <p:sp>
        <p:nvSpPr>
          <p:cNvPr id="12" name="CuadroTexto 11">
            <a:extLst>
              <a:ext uri="{FF2B5EF4-FFF2-40B4-BE49-F238E27FC236}">
                <a16:creationId xmlns:a16="http://schemas.microsoft.com/office/drawing/2014/main" id="{C0042956-67E6-470D-B42A-DB8656624B17}"/>
              </a:ext>
            </a:extLst>
          </p:cNvPr>
          <p:cNvSpPr txBox="1"/>
          <p:nvPr/>
        </p:nvSpPr>
        <p:spPr>
          <a:xfrm>
            <a:off x="5118100" y="842037"/>
            <a:ext cx="4868080" cy="461665"/>
          </a:xfrm>
          <a:prstGeom prst="rect">
            <a:avLst/>
          </a:prstGeom>
          <a:solidFill>
            <a:schemeClr val="accent1">
              <a:lumMod val="20000"/>
              <a:lumOff val="80000"/>
            </a:schemeClr>
          </a:solidFill>
        </p:spPr>
        <p:txBody>
          <a:bodyPr wrap="square" rtlCol="0">
            <a:spAutoFit/>
          </a:bodyPr>
          <a:lstStyle/>
          <a:p>
            <a:pPr algn="ctr"/>
            <a:r>
              <a:rPr lang="es-MX" sz="2400">
                <a:ln w="0"/>
              </a:rPr>
              <a:t>Conclusiones: Modelos Bayesianos</a:t>
            </a:r>
            <a:endParaRPr lang="es-CL" sz="2400">
              <a:ln w="0"/>
            </a:endParaRPr>
          </a:p>
        </p:txBody>
      </p:sp>
      <p:pic>
        <p:nvPicPr>
          <p:cNvPr id="8" name="Imagen 7" descr="Imagen que contiene mujer, aire, hombre, sostener&#10;&#10;Descripción generada automáticamente">
            <a:extLst>
              <a:ext uri="{FF2B5EF4-FFF2-40B4-BE49-F238E27FC236}">
                <a16:creationId xmlns:a16="http://schemas.microsoft.com/office/drawing/2014/main" id="{33710679-93D5-449A-9FB8-6E866944541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809" y="419214"/>
            <a:ext cx="1446730" cy="1277239"/>
          </a:xfrm>
          <a:prstGeom prst="rect">
            <a:avLst/>
          </a:prstGeom>
        </p:spPr>
      </p:pic>
    </p:spTree>
    <p:extLst>
      <p:ext uri="{BB962C8B-B14F-4D97-AF65-F5344CB8AC3E}">
        <p14:creationId xmlns:p14="http://schemas.microsoft.com/office/powerpoint/2010/main" val="166354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2">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080FF79-02E7-49F6-A4CE-E671CEED7172}"/>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RESULTADOS    CONCLUSIONES</a:t>
            </a:r>
            <a:endParaRPr lang="es-CL" sz="2000">
              <a:solidFill>
                <a:schemeClr val="bg1">
                  <a:lumMod val="75000"/>
                </a:schemeClr>
              </a:solidFill>
            </a:endParaRPr>
          </a:p>
        </p:txBody>
      </p:sp>
      <p:pic>
        <p:nvPicPr>
          <p:cNvPr id="5" name="Imagen 4" descr="Un letrero de color negro&#10;&#10;Descripción generada automáticamente con confianza media">
            <a:extLst>
              <a:ext uri="{FF2B5EF4-FFF2-40B4-BE49-F238E27FC236}">
                <a16:creationId xmlns:a16="http://schemas.microsoft.com/office/drawing/2014/main" id="{ECAC7666-BB0E-4B44-B702-B1FFADECA87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71851" y="1809895"/>
            <a:ext cx="6299221" cy="4038720"/>
          </a:xfrm>
          <a:prstGeom prst="rect">
            <a:avLst/>
          </a:prstGeom>
        </p:spPr>
      </p:pic>
      <p:sp>
        <p:nvSpPr>
          <p:cNvPr id="13" name="CuadroTexto 12">
            <a:extLst>
              <a:ext uri="{FF2B5EF4-FFF2-40B4-BE49-F238E27FC236}">
                <a16:creationId xmlns:a16="http://schemas.microsoft.com/office/drawing/2014/main" id="{A40B1884-7D2D-4FB6-AB36-9D725E2C3BF4}"/>
              </a:ext>
            </a:extLst>
          </p:cNvPr>
          <p:cNvSpPr txBox="1"/>
          <p:nvPr/>
        </p:nvSpPr>
        <p:spPr>
          <a:xfrm>
            <a:off x="5019039" y="696039"/>
            <a:ext cx="4868080" cy="646331"/>
          </a:xfrm>
          <a:prstGeom prst="rect">
            <a:avLst/>
          </a:prstGeom>
          <a:solidFill>
            <a:schemeClr val="accent1">
              <a:lumMod val="20000"/>
              <a:lumOff val="80000"/>
            </a:schemeClr>
          </a:solidFill>
        </p:spPr>
        <p:txBody>
          <a:bodyPr wrap="square" rtlCol="0">
            <a:spAutoFit/>
          </a:bodyPr>
          <a:lstStyle/>
          <a:p>
            <a:pPr algn="ctr"/>
            <a:r>
              <a:rPr lang="es-MX" sz="3600">
                <a:ln w="0"/>
              </a:rPr>
              <a:t>Por su atención, gracias</a:t>
            </a:r>
            <a:endParaRPr lang="es-CL" sz="3600">
              <a:ln w="0"/>
            </a:endParaRPr>
          </a:p>
        </p:txBody>
      </p:sp>
    </p:spTree>
    <p:extLst>
      <p:ext uri="{BB962C8B-B14F-4D97-AF65-F5344CB8AC3E}">
        <p14:creationId xmlns:p14="http://schemas.microsoft.com/office/powerpoint/2010/main" val="2941352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66">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8">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14" name="Rectangle 70">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15" name="Straight Connector 72">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16" name="Rectangle 74">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DDA7AE42-A66B-47DE-8DAF-BDB02EC86303}"/>
              </a:ext>
            </a:extLst>
          </p:cNvPr>
          <p:cNvSpPr>
            <a:spLocks noGrp="1"/>
          </p:cNvSpPr>
          <p:nvPr>
            <p:ph type="ctrTitle"/>
          </p:nvPr>
        </p:nvSpPr>
        <p:spPr>
          <a:xfrm>
            <a:off x="6736924" y="709922"/>
            <a:ext cx="4566230" cy="3994785"/>
          </a:xfrm>
        </p:spPr>
        <p:txBody>
          <a:bodyPr>
            <a:normAutofit/>
          </a:bodyPr>
          <a:lstStyle/>
          <a:p>
            <a:r>
              <a:rPr lang="es-CL" sz="4000" b="1">
                <a:solidFill>
                  <a:srgbClr val="FFFFFF"/>
                </a:solidFill>
              </a:rPr>
              <a:t>Deserción académica: Predicción explicativa aplicando Redes Bayesianas</a:t>
            </a:r>
            <a:br>
              <a:rPr lang="es-CL" sz="3400" b="1">
                <a:solidFill>
                  <a:srgbClr val="FFFFFF"/>
                </a:solidFill>
              </a:rPr>
            </a:br>
            <a:br>
              <a:rPr lang="es-CL" sz="3400">
                <a:solidFill>
                  <a:srgbClr val="FFFFFF"/>
                </a:solidFill>
              </a:rPr>
            </a:br>
            <a:r>
              <a:rPr lang="es-CL" sz="2700">
                <a:solidFill>
                  <a:srgbClr val="FFFFFF"/>
                </a:solidFill>
              </a:rPr>
              <a:t>Tesis conducente a grado de Magíster en Ingeniería Informática</a:t>
            </a:r>
          </a:p>
        </p:txBody>
      </p:sp>
      <p:sp>
        <p:nvSpPr>
          <p:cNvPr id="3" name="Subtítulo 2">
            <a:extLst>
              <a:ext uri="{FF2B5EF4-FFF2-40B4-BE49-F238E27FC236}">
                <a16:creationId xmlns:a16="http://schemas.microsoft.com/office/drawing/2014/main" id="{537861CA-5B6E-4571-84BB-EB8016DF3745}"/>
              </a:ext>
            </a:extLst>
          </p:cNvPr>
          <p:cNvSpPr>
            <a:spLocks noGrp="1"/>
          </p:cNvSpPr>
          <p:nvPr>
            <p:ph type="subTitle" idx="1"/>
          </p:nvPr>
        </p:nvSpPr>
        <p:spPr>
          <a:xfrm>
            <a:off x="6736924" y="4832627"/>
            <a:ext cx="4535850" cy="1165717"/>
          </a:xfrm>
        </p:spPr>
        <p:txBody>
          <a:bodyPr>
            <a:normAutofit lnSpcReduction="10000"/>
          </a:bodyPr>
          <a:lstStyle/>
          <a:p>
            <a:r>
              <a:rPr lang="es-CL" sz="2200">
                <a:solidFill>
                  <a:srgbClr val="FFFFFF"/>
                </a:solidFill>
              </a:rPr>
              <a:t>Examen de Grado</a:t>
            </a:r>
          </a:p>
          <a:p>
            <a:endParaRPr lang="es-CL" sz="2200">
              <a:solidFill>
                <a:srgbClr val="FFFFFF"/>
              </a:solidFill>
            </a:endParaRPr>
          </a:p>
          <a:p>
            <a:r>
              <a:rPr lang="es-CL" sz="2200">
                <a:solidFill>
                  <a:srgbClr val="FFFFFF"/>
                </a:solidFill>
              </a:rPr>
              <a:t>Agosto, 2021</a:t>
            </a:r>
          </a:p>
        </p:txBody>
      </p:sp>
      <p:pic>
        <p:nvPicPr>
          <p:cNvPr id="4" name="Imagen 3">
            <a:extLst>
              <a:ext uri="{FF2B5EF4-FFF2-40B4-BE49-F238E27FC236}">
                <a16:creationId xmlns:a16="http://schemas.microsoft.com/office/drawing/2014/main" id="{48DAF9B5-7C03-44C2-AF4C-00D744A46738}"/>
              </a:ext>
            </a:extLst>
          </p:cNvPr>
          <p:cNvPicPr/>
          <p:nvPr/>
        </p:nvPicPr>
        <p:blipFill rotWithShape="1">
          <a:blip r:embed="rId3">
            <a:extLst>
              <a:ext uri="{28A0092B-C50C-407E-A947-70E740481C1C}">
                <a14:useLocalDpi xmlns:a14="http://schemas.microsoft.com/office/drawing/2010/main" val="0"/>
              </a:ext>
            </a:extLst>
          </a:blip>
          <a:srcRect l="4968" r="5674" b="3"/>
          <a:stretch/>
        </p:blipFill>
        <p:spPr>
          <a:xfrm>
            <a:off x="1807678" y="709922"/>
            <a:ext cx="2702623" cy="3050395"/>
          </a:xfrm>
          <a:prstGeom prst="rect">
            <a:avLst/>
          </a:prstGeom>
        </p:spPr>
      </p:pic>
      <p:sp>
        <p:nvSpPr>
          <p:cNvPr id="91" name="Subtítulo 2">
            <a:extLst>
              <a:ext uri="{FF2B5EF4-FFF2-40B4-BE49-F238E27FC236}">
                <a16:creationId xmlns:a16="http://schemas.microsoft.com/office/drawing/2014/main" id="{1AE49338-2D94-464E-A66E-358A91A5DF40}"/>
              </a:ext>
            </a:extLst>
          </p:cNvPr>
          <p:cNvSpPr txBox="1">
            <a:spLocks/>
          </p:cNvSpPr>
          <p:nvPr/>
        </p:nvSpPr>
        <p:spPr>
          <a:xfrm>
            <a:off x="334297" y="4257368"/>
            <a:ext cx="5516321" cy="22712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L" sz="1800"/>
              <a:t>Autores:</a:t>
            </a:r>
          </a:p>
          <a:p>
            <a:r>
              <a:rPr lang="es-CL" sz="1800"/>
              <a:t>Juan Ricardo Tarbes Vergara</a:t>
            </a:r>
          </a:p>
          <a:p>
            <a:r>
              <a:rPr lang="es-CL" sz="1800"/>
              <a:t>Pamela Carolina Morales Vergara</a:t>
            </a:r>
          </a:p>
          <a:p>
            <a:endParaRPr lang="es-CL" sz="1800"/>
          </a:p>
          <a:p>
            <a:r>
              <a:rPr lang="es-CL" sz="1800"/>
              <a:t>Profesor guía:</a:t>
            </a:r>
          </a:p>
          <a:p>
            <a:r>
              <a:rPr lang="es-CL" sz="1800">
                <a:effectLst/>
                <a:ea typeface="Calibri" panose="020F0502020204030204" pitchFamily="34" charset="0"/>
                <a:cs typeface="Times New Roman" panose="02020603050405020304" pitchFamily="18" charset="0"/>
              </a:rPr>
              <a:t>PhD Billy Mark Peralta Márquez</a:t>
            </a:r>
          </a:p>
          <a:p>
            <a:endParaRPr lang="es-CL" sz="1800"/>
          </a:p>
        </p:txBody>
      </p:sp>
    </p:spTree>
    <p:extLst>
      <p:ext uri="{BB962C8B-B14F-4D97-AF65-F5344CB8AC3E}">
        <p14:creationId xmlns:p14="http://schemas.microsoft.com/office/powerpoint/2010/main" val="2197222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Gráfico 6" descr="Balanza de la justicia contorno">
            <a:extLst>
              <a:ext uri="{FF2B5EF4-FFF2-40B4-BE49-F238E27FC236}">
                <a16:creationId xmlns:a16="http://schemas.microsoft.com/office/drawing/2014/main" id="{BA86DEE1-0560-409D-9951-C9DECA10355F}"/>
              </a:ext>
            </a:extLst>
          </p:cNvPr>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8697" y="1936526"/>
            <a:ext cx="494771" cy="407441"/>
          </a:xfrm>
          <a:prstGeom prst="rect">
            <a:avLst/>
          </a:prstGeom>
        </p:spPr>
      </p:pic>
      <p:sp>
        <p:nvSpPr>
          <p:cNvPr id="12" name="CuadroTexto 11">
            <a:extLst>
              <a:ext uri="{FF2B5EF4-FFF2-40B4-BE49-F238E27FC236}">
                <a16:creationId xmlns:a16="http://schemas.microsoft.com/office/drawing/2014/main" id="{6A02494B-0BC1-4217-9655-794D180B28C7}"/>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4" name="CuadroTexto 13">
            <a:extLst>
              <a:ext uri="{FF2B5EF4-FFF2-40B4-BE49-F238E27FC236}">
                <a16:creationId xmlns:a16="http://schemas.microsoft.com/office/drawing/2014/main" id="{5B818ECB-404F-42F7-A695-9CB96B25CB3D}"/>
              </a:ext>
            </a:extLst>
          </p:cNvPr>
          <p:cNvSpPr txBox="1"/>
          <p:nvPr/>
        </p:nvSpPr>
        <p:spPr>
          <a:xfrm>
            <a:off x="6299779" y="842037"/>
            <a:ext cx="3686400" cy="461665"/>
          </a:xfrm>
          <a:prstGeom prst="rect">
            <a:avLst/>
          </a:prstGeom>
          <a:solidFill>
            <a:schemeClr val="accent1">
              <a:lumMod val="20000"/>
              <a:lumOff val="80000"/>
            </a:schemeClr>
          </a:solidFill>
        </p:spPr>
        <p:txBody>
          <a:bodyPr wrap="square" rtlCol="0">
            <a:spAutoFit/>
          </a:bodyPr>
          <a:lstStyle/>
          <a:p>
            <a:pPr algn="ctr"/>
            <a:r>
              <a:rPr lang="es-MX" sz="2400">
                <a:ln w="0"/>
              </a:rPr>
              <a:t>Experimento 1</a:t>
            </a:r>
            <a:endParaRPr lang="es-CL" sz="2400">
              <a:ln w="0"/>
            </a:endParaRPr>
          </a:p>
        </p:txBody>
      </p:sp>
      <p:pic>
        <p:nvPicPr>
          <p:cNvPr id="3" name="Imagen 2" descr="Un dibujo de una persona con un collar de flores&#10;&#10;Descripción generada automáticamente con confianza baja">
            <a:extLst>
              <a:ext uri="{FF2B5EF4-FFF2-40B4-BE49-F238E27FC236}">
                <a16:creationId xmlns:a16="http://schemas.microsoft.com/office/drawing/2014/main" id="{502BE8D7-7AA8-4427-AA42-16EAD3B4FB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8811" y="1008639"/>
            <a:ext cx="3669306" cy="5318302"/>
          </a:xfrm>
          <a:prstGeom prst="rect">
            <a:avLst/>
          </a:prstGeom>
        </p:spPr>
      </p:pic>
      <p:sp>
        <p:nvSpPr>
          <p:cNvPr id="8" name="CuadroTexto 7">
            <a:extLst>
              <a:ext uri="{FF2B5EF4-FFF2-40B4-BE49-F238E27FC236}">
                <a16:creationId xmlns:a16="http://schemas.microsoft.com/office/drawing/2014/main" id="{41D4EC5E-CDB5-4F01-8AD4-DDF2DDCBAEA9}"/>
              </a:ext>
            </a:extLst>
          </p:cNvPr>
          <p:cNvSpPr txBox="1"/>
          <p:nvPr/>
        </p:nvSpPr>
        <p:spPr>
          <a:xfrm>
            <a:off x="5528117" y="5646631"/>
            <a:ext cx="3100464" cy="369332"/>
          </a:xfrm>
          <a:prstGeom prst="rect">
            <a:avLst/>
          </a:prstGeom>
          <a:noFill/>
        </p:spPr>
        <p:txBody>
          <a:bodyPr wrap="none" rtlCol="0">
            <a:spAutoFit/>
          </a:bodyPr>
          <a:lstStyle/>
          <a:p>
            <a:r>
              <a:rPr lang="es-MX"/>
              <a:t>Desbalanceado – Discreto - AIC</a:t>
            </a:r>
            <a:endParaRPr lang="es-CL"/>
          </a:p>
        </p:txBody>
      </p:sp>
    </p:spTree>
    <p:extLst>
      <p:ext uri="{BB962C8B-B14F-4D97-AF65-F5344CB8AC3E}">
        <p14:creationId xmlns:p14="http://schemas.microsoft.com/office/powerpoint/2010/main" val="1644182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Gráfico 6" descr="Balanza de la justicia contorno">
            <a:extLst>
              <a:ext uri="{FF2B5EF4-FFF2-40B4-BE49-F238E27FC236}">
                <a16:creationId xmlns:a16="http://schemas.microsoft.com/office/drawing/2014/main" id="{BA86DEE1-0560-409D-9951-C9DECA10355F}"/>
              </a:ext>
            </a:extLst>
          </p:cNvPr>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8697" y="1936526"/>
            <a:ext cx="494771" cy="407441"/>
          </a:xfrm>
          <a:prstGeom prst="rect">
            <a:avLst/>
          </a:prstGeom>
        </p:spPr>
      </p:pic>
      <p:sp>
        <p:nvSpPr>
          <p:cNvPr id="12" name="CuadroTexto 11">
            <a:extLst>
              <a:ext uri="{FF2B5EF4-FFF2-40B4-BE49-F238E27FC236}">
                <a16:creationId xmlns:a16="http://schemas.microsoft.com/office/drawing/2014/main" id="{6A02494B-0BC1-4217-9655-794D180B28C7}"/>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4" name="CuadroTexto 13">
            <a:extLst>
              <a:ext uri="{FF2B5EF4-FFF2-40B4-BE49-F238E27FC236}">
                <a16:creationId xmlns:a16="http://schemas.microsoft.com/office/drawing/2014/main" id="{5B818ECB-404F-42F7-A695-9CB96B25CB3D}"/>
              </a:ext>
            </a:extLst>
          </p:cNvPr>
          <p:cNvSpPr txBox="1"/>
          <p:nvPr/>
        </p:nvSpPr>
        <p:spPr>
          <a:xfrm>
            <a:off x="6299779" y="842037"/>
            <a:ext cx="3686400" cy="461665"/>
          </a:xfrm>
          <a:prstGeom prst="rect">
            <a:avLst/>
          </a:prstGeom>
          <a:solidFill>
            <a:schemeClr val="accent1">
              <a:lumMod val="20000"/>
              <a:lumOff val="80000"/>
            </a:schemeClr>
          </a:solidFill>
        </p:spPr>
        <p:txBody>
          <a:bodyPr wrap="square" rtlCol="0">
            <a:spAutoFit/>
          </a:bodyPr>
          <a:lstStyle/>
          <a:p>
            <a:pPr algn="ctr"/>
            <a:r>
              <a:rPr lang="es-MX" sz="2400">
                <a:ln w="0"/>
              </a:rPr>
              <a:t>Experimento 1</a:t>
            </a:r>
            <a:endParaRPr lang="es-CL" sz="2400">
              <a:ln w="0"/>
            </a:endParaRPr>
          </a:p>
        </p:txBody>
      </p:sp>
      <p:sp>
        <p:nvSpPr>
          <p:cNvPr id="8" name="CuadroTexto 7">
            <a:extLst>
              <a:ext uri="{FF2B5EF4-FFF2-40B4-BE49-F238E27FC236}">
                <a16:creationId xmlns:a16="http://schemas.microsoft.com/office/drawing/2014/main" id="{41D4EC5E-CDB5-4F01-8AD4-DDF2DDCBAEA9}"/>
              </a:ext>
            </a:extLst>
          </p:cNvPr>
          <p:cNvSpPr txBox="1"/>
          <p:nvPr/>
        </p:nvSpPr>
        <p:spPr>
          <a:xfrm>
            <a:off x="5528117" y="5646631"/>
            <a:ext cx="4389279" cy="369332"/>
          </a:xfrm>
          <a:prstGeom prst="rect">
            <a:avLst/>
          </a:prstGeom>
          <a:noFill/>
        </p:spPr>
        <p:txBody>
          <a:bodyPr wrap="none" rtlCol="0">
            <a:spAutoFit/>
          </a:bodyPr>
          <a:lstStyle/>
          <a:p>
            <a:r>
              <a:rPr lang="es-MX"/>
              <a:t>Desbalanceado – Discreto – AIC – 5 Variables</a:t>
            </a:r>
            <a:endParaRPr lang="es-CL"/>
          </a:p>
        </p:txBody>
      </p:sp>
      <p:pic>
        <p:nvPicPr>
          <p:cNvPr id="5" name="Imagen 4" descr="Diagrama&#10;&#10;Descripción generada automáticamente">
            <a:extLst>
              <a:ext uri="{FF2B5EF4-FFF2-40B4-BE49-F238E27FC236}">
                <a16:creationId xmlns:a16="http://schemas.microsoft.com/office/drawing/2014/main" id="{130B8202-699A-4285-9B63-6844CC856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393" y="400110"/>
            <a:ext cx="4521958" cy="6744177"/>
          </a:xfrm>
          <a:prstGeom prst="rect">
            <a:avLst/>
          </a:prstGeom>
        </p:spPr>
      </p:pic>
    </p:spTree>
    <p:extLst>
      <p:ext uri="{BB962C8B-B14F-4D97-AF65-F5344CB8AC3E}">
        <p14:creationId xmlns:p14="http://schemas.microsoft.com/office/powerpoint/2010/main" val="3985559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Gráfico 6" descr="Balanza de la justicia contorno">
            <a:extLst>
              <a:ext uri="{FF2B5EF4-FFF2-40B4-BE49-F238E27FC236}">
                <a16:creationId xmlns:a16="http://schemas.microsoft.com/office/drawing/2014/main" id="{BA86DEE1-0560-409D-9951-C9DECA10355F}"/>
              </a:ext>
            </a:extLst>
          </p:cNvPr>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8697" y="1936526"/>
            <a:ext cx="494771" cy="407441"/>
          </a:xfrm>
          <a:prstGeom prst="rect">
            <a:avLst/>
          </a:prstGeom>
        </p:spPr>
      </p:pic>
      <p:sp>
        <p:nvSpPr>
          <p:cNvPr id="12" name="CuadroTexto 11">
            <a:extLst>
              <a:ext uri="{FF2B5EF4-FFF2-40B4-BE49-F238E27FC236}">
                <a16:creationId xmlns:a16="http://schemas.microsoft.com/office/drawing/2014/main" id="{6A02494B-0BC1-4217-9655-794D180B28C7}"/>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4" name="CuadroTexto 13">
            <a:extLst>
              <a:ext uri="{FF2B5EF4-FFF2-40B4-BE49-F238E27FC236}">
                <a16:creationId xmlns:a16="http://schemas.microsoft.com/office/drawing/2014/main" id="{5B818ECB-404F-42F7-A695-9CB96B25CB3D}"/>
              </a:ext>
            </a:extLst>
          </p:cNvPr>
          <p:cNvSpPr txBox="1"/>
          <p:nvPr/>
        </p:nvSpPr>
        <p:spPr>
          <a:xfrm>
            <a:off x="6299779" y="842037"/>
            <a:ext cx="3686400" cy="461665"/>
          </a:xfrm>
          <a:prstGeom prst="rect">
            <a:avLst/>
          </a:prstGeom>
          <a:solidFill>
            <a:schemeClr val="accent1">
              <a:lumMod val="20000"/>
              <a:lumOff val="80000"/>
            </a:schemeClr>
          </a:solidFill>
        </p:spPr>
        <p:txBody>
          <a:bodyPr wrap="square" rtlCol="0">
            <a:spAutoFit/>
          </a:bodyPr>
          <a:lstStyle/>
          <a:p>
            <a:pPr algn="ctr"/>
            <a:r>
              <a:rPr lang="es-MX" sz="2400">
                <a:ln w="0"/>
              </a:rPr>
              <a:t>Experimento 1</a:t>
            </a:r>
            <a:endParaRPr lang="es-CL" sz="2400">
              <a:ln w="0"/>
            </a:endParaRPr>
          </a:p>
        </p:txBody>
      </p:sp>
      <p:sp>
        <p:nvSpPr>
          <p:cNvPr id="8" name="CuadroTexto 7">
            <a:extLst>
              <a:ext uri="{FF2B5EF4-FFF2-40B4-BE49-F238E27FC236}">
                <a16:creationId xmlns:a16="http://schemas.microsoft.com/office/drawing/2014/main" id="{41D4EC5E-CDB5-4F01-8AD4-DDF2DDCBAEA9}"/>
              </a:ext>
            </a:extLst>
          </p:cNvPr>
          <p:cNvSpPr txBox="1"/>
          <p:nvPr/>
        </p:nvSpPr>
        <p:spPr>
          <a:xfrm>
            <a:off x="5528117" y="5646631"/>
            <a:ext cx="4552593" cy="369332"/>
          </a:xfrm>
          <a:prstGeom prst="rect">
            <a:avLst/>
          </a:prstGeom>
          <a:noFill/>
        </p:spPr>
        <p:txBody>
          <a:bodyPr wrap="none" rtlCol="0">
            <a:spAutoFit/>
          </a:bodyPr>
          <a:lstStyle/>
          <a:p>
            <a:r>
              <a:rPr lang="es-MX"/>
              <a:t>Desbalanceado – Discreto – AIC - Restricciones</a:t>
            </a:r>
            <a:endParaRPr lang="es-CL"/>
          </a:p>
        </p:txBody>
      </p:sp>
      <p:pic>
        <p:nvPicPr>
          <p:cNvPr id="5" name="Imagen 4" descr="Diagrama, Esquemático&#10;&#10;Descripción generada automáticamente">
            <a:extLst>
              <a:ext uri="{FF2B5EF4-FFF2-40B4-BE49-F238E27FC236}">
                <a16:creationId xmlns:a16="http://schemas.microsoft.com/office/drawing/2014/main" id="{7D50C2B0-7ABC-4B0E-81A9-FE16295700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132" y="719917"/>
            <a:ext cx="4341571" cy="6113322"/>
          </a:xfrm>
          <a:prstGeom prst="rect">
            <a:avLst/>
          </a:prstGeom>
        </p:spPr>
      </p:pic>
    </p:spTree>
    <p:extLst>
      <p:ext uri="{BB962C8B-B14F-4D97-AF65-F5344CB8AC3E}">
        <p14:creationId xmlns:p14="http://schemas.microsoft.com/office/powerpoint/2010/main" val="2895715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b="1">
                <a:solidFill>
                  <a:schemeClr val="bg1"/>
                </a:solidFill>
              </a:rPr>
              <a:t>INTRODUCCIÓN</a:t>
            </a:r>
            <a:r>
              <a:rPr lang="es-MX" sz="2000">
                <a:solidFill>
                  <a:schemeClr val="bg1"/>
                </a:solidFill>
              </a:rPr>
              <a:t>    </a:t>
            </a:r>
            <a:r>
              <a:rPr lang="es-MX" sz="2000">
                <a:solidFill>
                  <a:schemeClr val="bg1">
                    <a:lumMod val="75000"/>
                  </a:schemeClr>
                </a:solidFill>
              </a:rPr>
              <a:t>OBJETIVOS    ESTUDIO    SOLUCIÓN    RESULTADOS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6DCEAF6B-6A1E-4E74-AFFD-5EAC5CF08574}"/>
              </a:ext>
            </a:extLst>
          </p:cNvPr>
          <p:cNvSpPr txBox="1"/>
          <p:nvPr/>
        </p:nvSpPr>
        <p:spPr>
          <a:xfrm>
            <a:off x="6299086" y="594681"/>
            <a:ext cx="3686400" cy="523220"/>
          </a:xfrm>
          <a:prstGeom prst="rect">
            <a:avLst/>
          </a:prstGeom>
          <a:solidFill>
            <a:schemeClr val="accent1">
              <a:lumMod val="20000"/>
              <a:lumOff val="80000"/>
            </a:schemeClr>
          </a:solidFill>
        </p:spPr>
        <p:txBody>
          <a:bodyPr wrap="square" rtlCol="0">
            <a:spAutoFit/>
          </a:bodyPr>
          <a:lstStyle/>
          <a:p>
            <a:pPr algn="ctr"/>
            <a:r>
              <a:rPr lang="es-MX" sz="2800">
                <a:ln w="0"/>
              </a:rPr>
              <a:t>Estudios relacionados</a:t>
            </a:r>
            <a:endParaRPr lang="es-CL" sz="2800">
              <a:ln w="0"/>
            </a:endParaRPr>
          </a:p>
        </p:txBody>
      </p:sp>
      <p:graphicFrame>
        <p:nvGraphicFramePr>
          <p:cNvPr id="13" name="Marcador de contenido 4">
            <a:extLst>
              <a:ext uri="{FF2B5EF4-FFF2-40B4-BE49-F238E27FC236}">
                <a16:creationId xmlns:a16="http://schemas.microsoft.com/office/drawing/2014/main" id="{68614C04-B346-4AE5-B0F1-7D84169C5363}"/>
              </a:ext>
            </a:extLst>
          </p:cNvPr>
          <p:cNvGraphicFramePr>
            <a:graphicFrameLocks noGrp="1"/>
          </p:cNvGraphicFramePr>
          <p:nvPr>
            <p:ph idx="1"/>
            <p:extLst>
              <p:ext uri="{D42A27DB-BD31-4B8C-83A1-F6EECF244321}">
                <p14:modId xmlns:p14="http://schemas.microsoft.com/office/powerpoint/2010/main" val="1012398947"/>
              </p:ext>
            </p:extLst>
          </p:nvPr>
        </p:nvGraphicFramePr>
        <p:xfrm>
          <a:off x="1875328" y="1531307"/>
          <a:ext cx="6921076" cy="46182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Imagen 13" descr="Imagen que contiene caja&#10;&#10;Descripción generada automáticamente">
            <a:extLst>
              <a:ext uri="{FF2B5EF4-FFF2-40B4-BE49-F238E27FC236}">
                <a16:creationId xmlns:a16="http://schemas.microsoft.com/office/drawing/2014/main" id="{7DDD3769-1BB6-4809-A968-8101F55B6E8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34690" y="2805296"/>
            <a:ext cx="1617854" cy="2300948"/>
          </a:xfrm>
          <a:prstGeom prst="rect">
            <a:avLst/>
          </a:prstGeom>
        </p:spPr>
      </p:pic>
    </p:spTree>
    <p:extLst>
      <p:ext uri="{BB962C8B-B14F-4D97-AF65-F5344CB8AC3E}">
        <p14:creationId xmlns:p14="http://schemas.microsoft.com/office/powerpoint/2010/main" val="1378575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3" name="Imagen 2" descr="Un dibujo de un mapa&#10;&#10;Descripción generada automáticamente con confianza baja">
            <a:extLst>
              <a:ext uri="{FF2B5EF4-FFF2-40B4-BE49-F238E27FC236}">
                <a16:creationId xmlns:a16="http://schemas.microsoft.com/office/drawing/2014/main" id="{4EB85602-E19C-4365-8476-01CB9BB5D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110"/>
            <a:ext cx="7633369" cy="6200629"/>
          </a:xfrm>
          <a:prstGeom prst="rect">
            <a:avLst/>
          </a:prstGeom>
        </p:spPr>
      </p:pic>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4">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Gráfico 6" descr="Balanza de la justicia contorno">
            <a:extLst>
              <a:ext uri="{FF2B5EF4-FFF2-40B4-BE49-F238E27FC236}">
                <a16:creationId xmlns:a16="http://schemas.microsoft.com/office/drawing/2014/main" id="{BA86DEE1-0560-409D-9951-C9DECA10355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8697" y="1936526"/>
            <a:ext cx="494771" cy="407441"/>
          </a:xfrm>
          <a:prstGeom prst="rect">
            <a:avLst/>
          </a:prstGeom>
        </p:spPr>
      </p:pic>
      <p:sp>
        <p:nvSpPr>
          <p:cNvPr id="12" name="CuadroTexto 11">
            <a:extLst>
              <a:ext uri="{FF2B5EF4-FFF2-40B4-BE49-F238E27FC236}">
                <a16:creationId xmlns:a16="http://schemas.microsoft.com/office/drawing/2014/main" id="{6A02494B-0BC1-4217-9655-794D180B28C7}"/>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4" name="CuadroTexto 13">
            <a:extLst>
              <a:ext uri="{FF2B5EF4-FFF2-40B4-BE49-F238E27FC236}">
                <a16:creationId xmlns:a16="http://schemas.microsoft.com/office/drawing/2014/main" id="{5B818ECB-404F-42F7-A695-9CB96B25CB3D}"/>
              </a:ext>
            </a:extLst>
          </p:cNvPr>
          <p:cNvSpPr txBox="1"/>
          <p:nvPr/>
        </p:nvSpPr>
        <p:spPr>
          <a:xfrm>
            <a:off x="6299086" y="515451"/>
            <a:ext cx="3686400" cy="461665"/>
          </a:xfrm>
          <a:prstGeom prst="rect">
            <a:avLst/>
          </a:prstGeom>
          <a:solidFill>
            <a:schemeClr val="accent1">
              <a:lumMod val="20000"/>
              <a:lumOff val="80000"/>
            </a:schemeClr>
          </a:solidFill>
        </p:spPr>
        <p:txBody>
          <a:bodyPr wrap="square" rtlCol="0">
            <a:spAutoFit/>
          </a:bodyPr>
          <a:lstStyle/>
          <a:p>
            <a:pPr algn="ctr"/>
            <a:r>
              <a:rPr lang="es-MX" sz="2400">
                <a:ln w="0"/>
              </a:rPr>
              <a:t>Experimento 8</a:t>
            </a:r>
            <a:endParaRPr lang="es-CL" sz="2400">
              <a:ln w="0"/>
            </a:endParaRPr>
          </a:p>
        </p:txBody>
      </p:sp>
      <p:sp>
        <p:nvSpPr>
          <p:cNvPr id="8" name="CuadroTexto 7">
            <a:extLst>
              <a:ext uri="{FF2B5EF4-FFF2-40B4-BE49-F238E27FC236}">
                <a16:creationId xmlns:a16="http://schemas.microsoft.com/office/drawing/2014/main" id="{41D4EC5E-CDB5-4F01-8AD4-DDF2DDCBAEA9}"/>
              </a:ext>
            </a:extLst>
          </p:cNvPr>
          <p:cNvSpPr txBox="1"/>
          <p:nvPr/>
        </p:nvSpPr>
        <p:spPr>
          <a:xfrm>
            <a:off x="6999156" y="6329440"/>
            <a:ext cx="2986330" cy="369332"/>
          </a:xfrm>
          <a:prstGeom prst="rect">
            <a:avLst/>
          </a:prstGeom>
          <a:noFill/>
        </p:spPr>
        <p:txBody>
          <a:bodyPr wrap="none" rtlCol="0">
            <a:spAutoFit/>
          </a:bodyPr>
          <a:lstStyle/>
          <a:p>
            <a:r>
              <a:rPr lang="es-MX"/>
              <a:t>Balanceado – Mixto – AIC/CG</a:t>
            </a:r>
            <a:endParaRPr lang="es-CL"/>
          </a:p>
        </p:txBody>
      </p:sp>
    </p:spTree>
    <p:extLst>
      <p:ext uri="{BB962C8B-B14F-4D97-AF65-F5344CB8AC3E}">
        <p14:creationId xmlns:p14="http://schemas.microsoft.com/office/powerpoint/2010/main" val="3756983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Gráfico 6" descr="Balanza de la justicia contorno">
            <a:extLst>
              <a:ext uri="{FF2B5EF4-FFF2-40B4-BE49-F238E27FC236}">
                <a16:creationId xmlns:a16="http://schemas.microsoft.com/office/drawing/2014/main" id="{BA86DEE1-0560-409D-9951-C9DECA10355F}"/>
              </a:ext>
            </a:extLst>
          </p:cNvPr>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8697" y="1936526"/>
            <a:ext cx="494771" cy="407441"/>
          </a:xfrm>
          <a:prstGeom prst="rect">
            <a:avLst/>
          </a:prstGeom>
        </p:spPr>
      </p:pic>
      <p:sp>
        <p:nvSpPr>
          <p:cNvPr id="12" name="CuadroTexto 11">
            <a:extLst>
              <a:ext uri="{FF2B5EF4-FFF2-40B4-BE49-F238E27FC236}">
                <a16:creationId xmlns:a16="http://schemas.microsoft.com/office/drawing/2014/main" id="{6A02494B-0BC1-4217-9655-794D180B28C7}"/>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4" name="CuadroTexto 13">
            <a:extLst>
              <a:ext uri="{FF2B5EF4-FFF2-40B4-BE49-F238E27FC236}">
                <a16:creationId xmlns:a16="http://schemas.microsoft.com/office/drawing/2014/main" id="{5B818ECB-404F-42F7-A695-9CB96B25CB3D}"/>
              </a:ext>
            </a:extLst>
          </p:cNvPr>
          <p:cNvSpPr txBox="1"/>
          <p:nvPr/>
        </p:nvSpPr>
        <p:spPr>
          <a:xfrm>
            <a:off x="6299086" y="515451"/>
            <a:ext cx="3686400" cy="461665"/>
          </a:xfrm>
          <a:prstGeom prst="rect">
            <a:avLst/>
          </a:prstGeom>
          <a:solidFill>
            <a:schemeClr val="accent1">
              <a:lumMod val="20000"/>
              <a:lumOff val="80000"/>
            </a:schemeClr>
          </a:solidFill>
        </p:spPr>
        <p:txBody>
          <a:bodyPr wrap="square" rtlCol="0">
            <a:spAutoFit/>
          </a:bodyPr>
          <a:lstStyle/>
          <a:p>
            <a:pPr algn="ctr"/>
            <a:r>
              <a:rPr lang="es-MX" sz="2400">
                <a:ln w="0"/>
              </a:rPr>
              <a:t>Experimento 8</a:t>
            </a:r>
            <a:endParaRPr lang="es-CL" sz="2400">
              <a:ln w="0"/>
            </a:endParaRPr>
          </a:p>
        </p:txBody>
      </p:sp>
      <p:sp>
        <p:nvSpPr>
          <p:cNvPr id="8" name="CuadroTexto 7">
            <a:extLst>
              <a:ext uri="{FF2B5EF4-FFF2-40B4-BE49-F238E27FC236}">
                <a16:creationId xmlns:a16="http://schemas.microsoft.com/office/drawing/2014/main" id="{41D4EC5E-CDB5-4F01-8AD4-DDF2DDCBAEA9}"/>
              </a:ext>
            </a:extLst>
          </p:cNvPr>
          <p:cNvSpPr txBox="1"/>
          <p:nvPr/>
        </p:nvSpPr>
        <p:spPr>
          <a:xfrm>
            <a:off x="5794498" y="6398956"/>
            <a:ext cx="4294381" cy="369332"/>
          </a:xfrm>
          <a:prstGeom prst="rect">
            <a:avLst/>
          </a:prstGeom>
          <a:noFill/>
        </p:spPr>
        <p:txBody>
          <a:bodyPr wrap="none" rtlCol="0">
            <a:spAutoFit/>
          </a:bodyPr>
          <a:lstStyle/>
          <a:p>
            <a:r>
              <a:rPr lang="es-MX"/>
              <a:t>Balanceado – Mixto – AIC/CG – 10 Variables</a:t>
            </a:r>
            <a:endParaRPr lang="es-CL"/>
          </a:p>
        </p:txBody>
      </p:sp>
      <p:pic>
        <p:nvPicPr>
          <p:cNvPr id="5" name="Imagen 4" descr="Imagen que contiene collar, dibujo, medallón&#10;&#10;Descripción generada automáticamente">
            <a:extLst>
              <a:ext uri="{FF2B5EF4-FFF2-40B4-BE49-F238E27FC236}">
                <a16:creationId xmlns:a16="http://schemas.microsoft.com/office/drawing/2014/main" id="{5B9A627A-A4E7-4FF0-BDA0-C49F40476C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838" y="515451"/>
            <a:ext cx="4342841" cy="6252837"/>
          </a:xfrm>
          <a:prstGeom prst="rect">
            <a:avLst/>
          </a:prstGeom>
        </p:spPr>
      </p:pic>
    </p:spTree>
    <p:extLst>
      <p:ext uri="{BB962C8B-B14F-4D97-AF65-F5344CB8AC3E}">
        <p14:creationId xmlns:p14="http://schemas.microsoft.com/office/powerpoint/2010/main" val="1974705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Imagen 4" descr="Un dibujo de un mapa&#10;&#10;Descripción generada automáticamente con confianza baja">
            <a:extLst>
              <a:ext uri="{FF2B5EF4-FFF2-40B4-BE49-F238E27FC236}">
                <a16:creationId xmlns:a16="http://schemas.microsoft.com/office/drawing/2014/main" id="{ADAF1515-CDF4-4004-95AE-FA8B30D97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16" y="830193"/>
            <a:ext cx="8294933" cy="5882185"/>
          </a:xfrm>
          <a:prstGeom prst="rect">
            <a:avLst/>
          </a:prstGeom>
        </p:spPr>
      </p:pic>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C4010E86-023E-4673-AE18-C8423242D15B}"/>
              </a:ext>
            </a:extLst>
          </p:cNvPr>
          <p:cNvPicPr/>
          <p:nvPr/>
        </p:nvPicPr>
        <p:blipFill>
          <a:blip r:embed="rId4">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Gráfico 6" descr="Balanza de la justicia contorno">
            <a:extLst>
              <a:ext uri="{FF2B5EF4-FFF2-40B4-BE49-F238E27FC236}">
                <a16:creationId xmlns:a16="http://schemas.microsoft.com/office/drawing/2014/main" id="{BA86DEE1-0560-409D-9951-C9DECA10355F}"/>
              </a:ext>
            </a:extLst>
          </p:cNvPr>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8697" y="1936526"/>
            <a:ext cx="494771" cy="407441"/>
          </a:xfrm>
          <a:prstGeom prst="rect">
            <a:avLst/>
          </a:prstGeom>
        </p:spPr>
      </p:pic>
      <p:sp>
        <p:nvSpPr>
          <p:cNvPr id="12" name="CuadroTexto 11">
            <a:extLst>
              <a:ext uri="{FF2B5EF4-FFF2-40B4-BE49-F238E27FC236}">
                <a16:creationId xmlns:a16="http://schemas.microsoft.com/office/drawing/2014/main" id="{6A02494B-0BC1-4217-9655-794D180B28C7}"/>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SOLUCIÓN    </a:t>
            </a:r>
            <a:r>
              <a:rPr lang="es-MX" sz="2000" b="1">
                <a:solidFill>
                  <a:schemeClr val="bg1"/>
                </a:solidFill>
              </a:rPr>
              <a:t>RESULTADOS</a:t>
            </a:r>
            <a:r>
              <a:rPr lang="es-MX" sz="2000">
                <a:solidFill>
                  <a:schemeClr val="bg1">
                    <a:lumMod val="75000"/>
                  </a:schemeClr>
                </a:solidFill>
              </a:rPr>
              <a:t>    CONCLUSIONES</a:t>
            </a:r>
            <a:endParaRPr lang="es-CL" sz="2000">
              <a:solidFill>
                <a:schemeClr val="bg1">
                  <a:lumMod val="75000"/>
                </a:schemeClr>
              </a:solidFill>
            </a:endParaRPr>
          </a:p>
        </p:txBody>
      </p:sp>
      <p:sp>
        <p:nvSpPr>
          <p:cNvPr id="14" name="CuadroTexto 13">
            <a:extLst>
              <a:ext uri="{FF2B5EF4-FFF2-40B4-BE49-F238E27FC236}">
                <a16:creationId xmlns:a16="http://schemas.microsoft.com/office/drawing/2014/main" id="{5B818ECB-404F-42F7-A695-9CB96B25CB3D}"/>
              </a:ext>
            </a:extLst>
          </p:cNvPr>
          <p:cNvSpPr txBox="1"/>
          <p:nvPr/>
        </p:nvSpPr>
        <p:spPr>
          <a:xfrm>
            <a:off x="6299086" y="515451"/>
            <a:ext cx="3686400" cy="461665"/>
          </a:xfrm>
          <a:prstGeom prst="rect">
            <a:avLst/>
          </a:prstGeom>
          <a:solidFill>
            <a:schemeClr val="accent1">
              <a:lumMod val="20000"/>
              <a:lumOff val="80000"/>
            </a:schemeClr>
          </a:solidFill>
        </p:spPr>
        <p:txBody>
          <a:bodyPr wrap="square" rtlCol="0">
            <a:spAutoFit/>
          </a:bodyPr>
          <a:lstStyle/>
          <a:p>
            <a:pPr algn="ctr"/>
            <a:r>
              <a:rPr lang="es-MX" sz="2400">
                <a:ln w="0"/>
              </a:rPr>
              <a:t>Experimento 8</a:t>
            </a:r>
            <a:endParaRPr lang="es-CL" sz="2400">
              <a:ln w="0"/>
            </a:endParaRPr>
          </a:p>
        </p:txBody>
      </p:sp>
      <p:sp>
        <p:nvSpPr>
          <p:cNvPr id="8" name="CuadroTexto 7">
            <a:extLst>
              <a:ext uri="{FF2B5EF4-FFF2-40B4-BE49-F238E27FC236}">
                <a16:creationId xmlns:a16="http://schemas.microsoft.com/office/drawing/2014/main" id="{41D4EC5E-CDB5-4F01-8AD4-DDF2DDCBAEA9}"/>
              </a:ext>
            </a:extLst>
          </p:cNvPr>
          <p:cNvSpPr txBox="1"/>
          <p:nvPr/>
        </p:nvSpPr>
        <p:spPr>
          <a:xfrm>
            <a:off x="5748204" y="6420776"/>
            <a:ext cx="4340675" cy="369332"/>
          </a:xfrm>
          <a:prstGeom prst="rect">
            <a:avLst/>
          </a:prstGeom>
          <a:noFill/>
        </p:spPr>
        <p:txBody>
          <a:bodyPr wrap="none" rtlCol="0">
            <a:spAutoFit/>
          </a:bodyPr>
          <a:lstStyle/>
          <a:p>
            <a:r>
              <a:rPr lang="es-MX"/>
              <a:t>Balanceado – Mixto – AIC/CG - Restricciones</a:t>
            </a:r>
            <a:endParaRPr lang="es-CL"/>
          </a:p>
        </p:txBody>
      </p:sp>
    </p:spTree>
    <p:extLst>
      <p:ext uri="{BB962C8B-B14F-4D97-AF65-F5344CB8AC3E}">
        <p14:creationId xmlns:p14="http://schemas.microsoft.com/office/powerpoint/2010/main" val="3025295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n 7" descr="Un letrero de color blanco&#10;&#10;Descripción generada automáticamente con confianza baja">
            <a:extLst>
              <a:ext uri="{FF2B5EF4-FFF2-40B4-BE49-F238E27FC236}">
                <a16:creationId xmlns:a16="http://schemas.microsoft.com/office/drawing/2014/main" id="{532A4CF8-390B-4EC2-957D-0019B1CD23FD}"/>
              </a:ext>
            </a:extLst>
          </p:cNvPr>
          <p:cNvPicPr>
            <a:picLocks noChangeAspect="1"/>
          </p:cNvPicPr>
          <p:nvPr/>
        </p:nvPicPr>
        <p:blipFill rotWithShape="1">
          <a:blip r:embed="rId3">
            <a:extLst>
              <a:ext uri="{28A0092B-C50C-407E-A947-70E740481C1C}">
                <a14:useLocalDpi xmlns:a14="http://schemas.microsoft.com/office/drawing/2010/main" val="0"/>
              </a:ext>
            </a:extLst>
          </a:blip>
          <a:srcRect b="6905"/>
          <a:stretch/>
        </p:blipFill>
        <p:spPr>
          <a:xfrm>
            <a:off x="301227" y="594507"/>
            <a:ext cx="1670401" cy="1919656"/>
          </a:xfrm>
          <a:prstGeom prst="rect">
            <a:avLst/>
          </a:prstGeom>
        </p:spPr>
      </p:pic>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4">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b="1">
                <a:solidFill>
                  <a:schemeClr val="bg1"/>
                </a:solidFill>
              </a:rPr>
              <a:t>INTRODUCCIÓN</a:t>
            </a:r>
            <a:r>
              <a:rPr lang="es-MX" sz="2000">
                <a:solidFill>
                  <a:schemeClr val="bg1"/>
                </a:solidFill>
              </a:rPr>
              <a:t>    </a:t>
            </a:r>
            <a:r>
              <a:rPr lang="es-MX" sz="2000">
                <a:solidFill>
                  <a:schemeClr val="bg1">
                    <a:lumMod val="75000"/>
                  </a:schemeClr>
                </a:solidFill>
              </a:rPr>
              <a:t>OBJETIVOS    ESTUDIO    SOLUCIÓN    RESULTADOS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6DCEAF6B-6A1E-4E74-AFFD-5EAC5CF08574}"/>
              </a:ext>
            </a:extLst>
          </p:cNvPr>
          <p:cNvSpPr txBox="1"/>
          <p:nvPr/>
        </p:nvSpPr>
        <p:spPr>
          <a:xfrm>
            <a:off x="6299086" y="594507"/>
            <a:ext cx="3686400" cy="523220"/>
          </a:xfrm>
          <a:prstGeom prst="rect">
            <a:avLst/>
          </a:prstGeom>
          <a:solidFill>
            <a:schemeClr val="accent1">
              <a:lumMod val="20000"/>
              <a:lumOff val="80000"/>
            </a:schemeClr>
          </a:solidFill>
        </p:spPr>
        <p:txBody>
          <a:bodyPr wrap="square" rtlCol="0">
            <a:spAutoFit/>
          </a:bodyPr>
          <a:lstStyle/>
          <a:p>
            <a:pPr algn="ctr"/>
            <a:r>
              <a:rPr lang="es-MX" sz="2800">
                <a:ln w="0"/>
              </a:rPr>
              <a:t>Motivación</a:t>
            </a:r>
            <a:endParaRPr lang="es-CL" sz="2800">
              <a:ln w="0"/>
            </a:endParaRPr>
          </a:p>
        </p:txBody>
      </p:sp>
      <p:graphicFrame>
        <p:nvGraphicFramePr>
          <p:cNvPr id="13" name="Marcador de contenido 4">
            <a:extLst>
              <a:ext uri="{FF2B5EF4-FFF2-40B4-BE49-F238E27FC236}">
                <a16:creationId xmlns:a16="http://schemas.microsoft.com/office/drawing/2014/main" id="{68614C04-B346-4AE5-B0F1-7D84169C5363}"/>
              </a:ext>
            </a:extLst>
          </p:cNvPr>
          <p:cNvGraphicFramePr>
            <a:graphicFrameLocks noGrp="1"/>
          </p:cNvGraphicFramePr>
          <p:nvPr>
            <p:ph idx="1"/>
            <p:extLst>
              <p:ext uri="{D42A27DB-BD31-4B8C-83A1-F6EECF244321}">
                <p14:modId xmlns:p14="http://schemas.microsoft.com/office/powerpoint/2010/main" val="2593846400"/>
              </p:ext>
            </p:extLst>
          </p:nvPr>
        </p:nvGraphicFramePr>
        <p:xfrm>
          <a:off x="1865356" y="2189983"/>
          <a:ext cx="6921076" cy="33445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1450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Imagen 18" descr="Imagen que contiene dibujo, hombre, firmar&#10;&#10;Descripción generada automáticamente">
            <a:extLst>
              <a:ext uri="{FF2B5EF4-FFF2-40B4-BE49-F238E27FC236}">
                <a16:creationId xmlns:a16="http://schemas.microsoft.com/office/drawing/2014/main" id="{0688A182-0A96-487F-A5D2-050B8C2925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882" y="418432"/>
            <a:ext cx="3010566" cy="3010566"/>
          </a:xfrm>
          <a:prstGeom prst="rect">
            <a:avLst/>
          </a:prstGeom>
        </p:spPr>
      </p:pic>
      <p:sp>
        <p:nvSpPr>
          <p:cNvPr id="14" name="Marcador de contenido 13">
            <a:extLst>
              <a:ext uri="{FF2B5EF4-FFF2-40B4-BE49-F238E27FC236}">
                <a16:creationId xmlns:a16="http://schemas.microsoft.com/office/drawing/2014/main" id="{A11ACFBF-F7AA-4829-B87C-BE5EC05DECB1}"/>
              </a:ext>
            </a:extLst>
          </p:cNvPr>
          <p:cNvSpPr>
            <a:spLocks noGrp="1"/>
          </p:cNvSpPr>
          <p:nvPr>
            <p:ph idx="1"/>
          </p:nvPr>
        </p:nvSpPr>
        <p:spPr>
          <a:xfrm>
            <a:off x="1714759" y="2844798"/>
            <a:ext cx="6527541" cy="2324102"/>
          </a:xfrm>
        </p:spPr>
        <p:txBody>
          <a:bodyPr>
            <a:noAutofit/>
          </a:bodyPr>
          <a:lstStyle/>
          <a:p>
            <a:pPr marL="0" lvl="0" indent="0" algn="ctr">
              <a:buNone/>
            </a:pPr>
            <a:r>
              <a:rPr lang="es-MX" sz="3200"/>
              <a:t>Realizar una predicción de reprobación, con el fin de identificar reglas interpretables que expliquen las razones de la reprobación mediante el uso de </a:t>
            </a:r>
            <a:r>
              <a:rPr lang="es-MX" sz="3200" b="1"/>
              <a:t>Redes Bayesianas</a:t>
            </a:r>
            <a:r>
              <a:rPr lang="es-MX" sz="3200"/>
              <a:t>.</a:t>
            </a:r>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5">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b="1">
                <a:solidFill>
                  <a:schemeClr val="bg1"/>
                </a:solidFill>
              </a:rPr>
              <a:t>OBJETIVOS</a:t>
            </a:r>
            <a:r>
              <a:rPr lang="es-MX" sz="2000">
                <a:solidFill>
                  <a:schemeClr val="bg1">
                    <a:lumMod val="75000"/>
                  </a:schemeClr>
                </a:solidFill>
              </a:rPr>
              <a:t>    ESTUDIO    SOLUCIÓN    RESULTADOS    CONCLUSIONES</a:t>
            </a:r>
            <a:endParaRPr lang="es-CL" sz="2000">
              <a:solidFill>
                <a:schemeClr val="bg1">
                  <a:lumMod val="75000"/>
                </a:schemeClr>
              </a:solidFill>
            </a:endParaRPr>
          </a:p>
        </p:txBody>
      </p:sp>
      <p:sp>
        <p:nvSpPr>
          <p:cNvPr id="15" name="CuadroTexto 14">
            <a:extLst>
              <a:ext uri="{FF2B5EF4-FFF2-40B4-BE49-F238E27FC236}">
                <a16:creationId xmlns:a16="http://schemas.microsoft.com/office/drawing/2014/main" id="{5F15AFAC-D92C-46F9-AB39-3F0E53D94B41}"/>
              </a:ext>
            </a:extLst>
          </p:cNvPr>
          <p:cNvSpPr txBox="1"/>
          <p:nvPr/>
        </p:nvSpPr>
        <p:spPr>
          <a:xfrm>
            <a:off x="6299086" y="515451"/>
            <a:ext cx="3686400" cy="523220"/>
          </a:xfrm>
          <a:prstGeom prst="rect">
            <a:avLst/>
          </a:prstGeom>
          <a:solidFill>
            <a:schemeClr val="accent1">
              <a:lumMod val="20000"/>
              <a:lumOff val="80000"/>
            </a:schemeClr>
          </a:solidFill>
        </p:spPr>
        <p:txBody>
          <a:bodyPr wrap="square" rtlCol="0">
            <a:spAutoFit/>
          </a:bodyPr>
          <a:lstStyle/>
          <a:p>
            <a:pPr algn="ctr"/>
            <a:r>
              <a:rPr lang="es-MX" sz="2800">
                <a:ln w="0"/>
              </a:rPr>
              <a:t>Objetivo General</a:t>
            </a:r>
            <a:endParaRPr lang="es-CL" sz="2800">
              <a:ln w="0"/>
            </a:endParaRPr>
          </a:p>
        </p:txBody>
      </p:sp>
    </p:spTree>
    <p:extLst>
      <p:ext uri="{BB962C8B-B14F-4D97-AF65-F5344CB8AC3E}">
        <p14:creationId xmlns:p14="http://schemas.microsoft.com/office/powerpoint/2010/main" val="4051871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Marcador de contenido 2">
            <a:extLst>
              <a:ext uri="{FF2B5EF4-FFF2-40B4-BE49-F238E27FC236}">
                <a16:creationId xmlns:a16="http://schemas.microsoft.com/office/drawing/2014/main" id="{48CB739D-A741-4EB6-B279-2AD6D176287E}"/>
              </a:ext>
            </a:extLst>
          </p:cNvPr>
          <p:cNvGraphicFramePr>
            <a:graphicFrameLocks noGrp="1"/>
          </p:cNvGraphicFramePr>
          <p:nvPr>
            <p:ph idx="1"/>
            <p:extLst>
              <p:ext uri="{D42A27DB-BD31-4B8C-83A1-F6EECF244321}">
                <p14:modId xmlns:p14="http://schemas.microsoft.com/office/powerpoint/2010/main" val="360196305"/>
              </p:ext>
            </p:extLst>
          </p:nvPr>
        </p:nvGraphicFramePr>
        <p:xfrm>
          <a:off x="225312" y="1473200"/>
          <a:ext cx="8575788" cy="5301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8">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b="1">
                <a:solidFill>
                  <a:schemeClr val="bg1"/>
                </a:solidFill>
              </a:rPr>
              <a:t>OBJETIVOS</a:t>
            </a:r>
            <a:r>
              <a:rPr lang="es-MX" sz="2000">
                <a:solidFill>
                  <a:schemeClr val="bg1">
                    <a:lumMod val="75000"/>
                  </a:schemeClr>
                </a:solidFill>
              </a:rPr>
              <a:t>    ESTUDIO    SOLUCIÓN    RESULTADOS    CONCLUSIONES</a:t>
            </a:r>
            <a:endParaRPr lang="es-CL" sz="2000">
              <a:solidFill>
                <a:schemeClr val="bg1">
                  <a:lumMod val="75000"/>
                </a:schemeClr>
              </a:solidFill>
            </a:endParaRPr>
          </a:p>
        </p:txBody>
      </p:sp>
      <p:sp>
        <p:nvSpPr>
          <p:cNvPr id="15" name="CuadroTexto 14">
            <a:extLst>
              <a:ext uri="{FF2B5EF4-FFF2-40B4-BE49-F238E27FC236}">
                <a16:creationId xmlns:a16="http://schemas.microsoft.com/office/drawing/2014/main" id="{5F15AFAC-D92C-46F9-AB39-3F0E53D94B41}"/>
              </a:ext>
            </a:extLst>
          </p:cNvPr>
          <p:cNvSpPr txBox="1"/>
          <p:nvPr/>
        </p:nvSpPr>
        <p:spPr>
          <a:xfrm>
            <a:off x="6299086" y="533340"/>
            <a:ext cx="3686400" cy="523220"/>
          </a:xfrm>
          <a:prstGeom prst="rect">
            <a:avLst/>
          </a:prstGeom>
          <a:solidFill>
            <a:schemeClr val="accent1">
              <a:lumMod val="20000"/>
              <a:lumOff val="80000"/>
            </a:schemeClr>
          </a:solidFill>
        </p:spPr>
        <p:txBody>
          <a:bodyPr wrap="square" rtlCol="0">
            <a:spAutoFit/>
          </a:bodyPr>
          <a:lstStyle/>
          <a:p>
            <a:pPr algn="ctr"/>
            <a:r>
              <a:rPr lang="es-MX" sz="2800">
                <a:ln w="0"/>
              </a:rPr>
              <a:t>Objetivos Específicos</a:t>
            </a:r>
            <a:endParaRPr lang="es-CL" sz="2800">
              <a:ln w="0"/>
            </a:endParaRPr>
          </a:p>
        </p:txBody>
      </p:sp>
      <p:pic>
        <p:nvPicPr>
          <p:cNvPr id="17" name="Imagen 16" descr="Imagen que contiene dibujo, alimentos, reloj&#10;&#10;Descripción generada automáticamente">
            <a:extLst>
              <a:ext uri="{FF2B5EF4-FFF2-40B4-BE49-F238E27FC236}">
                <a16:creationId xmlns:a16="http://schemas.microsoft.com/office/drawing/2014/main" id="{C9CB6372-7E73-43EF-81F6-10DA45BCDCC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25312" y="569608"/>
            <a:ext cx="1980509" cy="1709839"/>
          </a:xfrm>
          <a:prstGeom prst="rect">
            <a:avLst/>
          </a:prstGeom>
        </p:spPr>
      </p:pic>
    </p:spTree>
    <p:extLst>
      <p:ext uri="{BB962C8B-B14F-4D97-AF65-F5344CB8AC3E}">
        <p14:creationId xmlns:p14="http://schemas.microsoft.com/office/powerpoint/2010/main" val="2820202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a:t>
            </a:r>
            <a:r>
              <a:rPr lang="es-MX" sz="2000" b="1">
                <a:solidFill>
                  <a:schemeClr val="bg1"/>
                </a:solidFill>
              </a:rPr>
              <a:t>ESTUDIO</a:t>
            </a:r>
            <a:r>
              <a:rPr lang="es-MX" sz="2000">
                <a:solidFill>
                  <a:schemeClr val="bg1">
                    <a:lumMod val="75000"/>
                  </a:schemeClr>
                </a:solidFill>
              </a:rPr>
              <a:t>    SOLUCIÓN    RESULTADOS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6DCEAF6B-6A1E-4E74-AFFD-5EAC5CF08574}"/>
              </a:ext>
            </a:extLst>
          </p:cNvPr>
          <p:cNvSpPr txBox="1"/>
          <p:nvPr/>
        </p:nvSpPr>
        <p:spPr>
          <a:xfrm>
            <a:off x="6299086" y="529627"/>
            <a:ext cx="3686400" cy="523220"/>
          </a:xfrm>
          <a:prstGeom prst="rect">
            <a:avLst/>
          </a:prstGeom>
          <a:solidFill>
            <a:schemeClr val="accent1">
              <a:lumMod val="20000"/>
              <a:lumOff val="80000"/>
            </a:schemeClr>
          </a:solidFill>
        </p:spPr>
        <p:txBody>
          <a:bodyPr wrap="square" rtlCol="0">
            <a:spAutoFit/>
          </a:bodyPr>
          <a:lstStyle/>
          <a:p>
            <a:pPr algn="ctr"/>
            <a:r>
              <a:rPr lang="es-MX" sz="2800">
                <a:ln w="0"/>
              </a:rPr>
              <a:t>Redes Bayesianas</a:t>
            </a:r>
            <a:endParaRPr lang="es-CL" sz="2800">
              <a:ln w="0"/>
            </a:endParaRPr>
          </a:p>
        </p:txBody>
      </p:sp>
      <p:graphicFrame>
        <p:nvGraphicFramePr>
          <p:cNvPr id="16" name="Marcador de contenido 4">
            <a:extLst>
              <a:ext uri="{FF2B5EF4-FFF2-40B4-BE49-F238E27FC236}">
                <a16:creationId xmlns:a16="http://schemas.microsoft.com/office/drawing/2014/main" id="{84E7DF09-9FA3-400B-812D-A79207C0F442}"/>
              </a:ext>
            </a:extLst>
          </p:cNvPr>
          <p:cNvGraphicFramePr>
            <a:graphicFrameLocks noGrp="1"/>
          </p:cNvGraphicFramePr>
          <p:nvPr>
            <p:ph idx="1"/>
            <p:extLst>
              <p:ext uri="{D42A27DB-BD31-4B8C-83A1-F6EECF244321}">
                <p14:modId xmlns:p14="http://schemas.microsoft.com/office/powerpoint/2010/main" val="3546231821"/>
              </p:ext>
            </p:extLst>
          </p:nvPr>
        </p:nvGraphicFramePr>
        <p:xfrm>
          <a:off x="1512931" y="1739899"/>
          <a:ext cx="7152603" cy="4326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Imagen 5" descr="Imagen que contiene Texto&#10;&#10;Descripción generada automáticamente">
            <a:extLst>
              <a:ext uri="{FF2B5EF4-FFF2-40B4-BE49-F238E27FC236}">
                <a16:creationId xmlns:a16="http://schemas.microsoft.com/office/drawing/2014/main" id="{4D75D64F-04FC-4F68-A7AF-76099A60A2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95205" y="2709105"/>
            <a:ext cx="2362321" cy="679485"/>
          </a:xfrm>
          <a:prstGeom prst="rect">
            <a:avLst/>
          </a:prstGeom>
        </p:spPr>
      </p:pic>
      <p:pic>
        <p:nvPicPr>
          <p:cNvPr id="15" name="Imagen 14" descr="Imagen de la pantalla de un celular con texto e imagen&#10;&#10;Descripción generada automáticamente con confianza baja">
            <a:extLst>
              <a:ext uri="{FF2B5EF4-FFF2-40B4-BE49-F238E27FC236}">
                <a16:creationId xmlns:a16="http://schemas.microsoft.com/office/drawing/2014/main" id="{2AD58E6F-5065-4F50-82C2-F6243C319C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6365" y="3525330"/>
            <a:ext cx="847179" cy="768204"/>
          </a:xfrm>
          <a:prstGeom prst="rect">
            <a:avLst/>
          </a:prstGeom>
        </p:spPr>
      </p:pic>
      <p:pic>
        <p:nvPicPr>
          <p:cNvPr id="25" name="Imagen 24" descr="Imagen que contiene verde, tabla&#10;&#10;Descripción generada automáticamente">
            <a:extLst>
              <a:ext uri="{FF2B5EF4-FFF2-40B4-BE49-F238E27FC236}">
                <a16:creationId xmlns:a16="http://schemas.microsoft.com/office/drawing/2014/main" id="{93C0C2F7-AA4D-42CA-8325-7ED695349B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548" y="476487"/>
            <a:ext cx="1663215" cy="1320415"/>
          </a:xfrm>
          <a:prstGeom prst="rect">
            <a:avLst/>
          </a:prstGeom>
        </p:spPr>
      </p:pic>
    </p:spTree>
    <p:extLst>
      <p:ext uri="{BB962C8B-B14F-4D97-AF65-F5344CB8AC3E}">
        <p14:creationId xmlns:p14="http://schemas.microsoft.com/office/powerpoint/2010/main" val="3569416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3">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a:t>
            </a:r>
            <a:r>
              <a:rPr lang="es-MX" sz="2000" b="1">
                <a:solidFill>
                  <a:schemeClr val="bg1"/>
                </a:solidFill>
              </a:rPr>
              <a:t>ESTUDIO</a:t>
            </a:r>
            <a:r>
              <a:rPr lang="es-MX" sz="2000">
                <a:solidFill>
                  <a:schemeClr val="bg1">
                    <a:lumMod val="75000"/>
                  </a:schemeClr>
                </a:solidFill>
              </a:rPr>
              <a:t>    SOLUCIÓN    RESULTADOS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6DCEAF6B-6A1E-4E74-AFFD-5EAC5CF08574}"/>
              </a:ext>
            </a:extLst>
          </p:cNvPr>
          <p:cNvSpPr txBox="1"/>
          <p:nvPr/>
        </p:nvSpPr>
        <p:spPr>
          <a:xfrm>
            <a:off x="6299086" y="529627"/>
            <a:ext cx="3686400" cy="523220"/>
          </a:xfrm>
          <a:prstGeom prst="rect">
            <a:avLst/>
          </a:prstGeom>
          <a:solidFill>
            <a:schemeClr val="accent1">
              <a:lumMod val="20000"/>
              <a:lumOff val="80000"/>
            </a:schemeClr>
          </a:solidFill>
        </p:spPr>
        <p:txBody>
          <a:bodyPr wrap="square" rtlCol="0">
            <a:spAutoFit/>
          </a:bodyPr>
          <a:lstStyle/>
          <a:p>
            <a:pPr algn="ctr"/>
            <a:r>
              <a:rPr lang="es-MX" sz="2800">
                <a:ln w="0"/>
              </a:rPr>
              <a:t>Redes Bayesianas</a:t>
            </a:r>
            <a:endParaRPr lang="es-CL" sz="2800">
              <a:ln w="0"/>
            </a:endParaRPr>
          </a:p>
        </p:txBody>
      </p:sp>
      <p:graphicFrame>
        <p:nvGraphicFramePr>
          <p:cNvPr id="16" name="Marcador de contenido 4">
            <a:extLst>
              <a:ext uri="{FF2B5EF4-FFF2-40B4-BE49-F238E27FC236}">
                <a16:creationId xmlns:a16="http://schemas.microsoft.com/office/drawing/2014/main" id="{84E7DF09-9FA3-400B-812D-A79207C0F442}"/>
              </a:ext>
            </a:extLst>
          </p:cNvPr>
          <p:cNvGraphicFramePr>
            <a:graphicFrameLocks noGrp="1"/>
          </p:cNvGraphicFramePr>
          <p:nvPr>
            <p:ph idx="1"/>
            <p:extLst>
              <p:ext uri="{D42A27DB-BD31-4B8C-83A1-F6EECF244321}">
                <p14:modId xmlns:p14="http://schemas.microsoft.com/office/powerpoint/2010/main" val="1192009673"/>
              </p:ext>
            </p:extLst>
          </p:nvPr>
        </p:nvGraphicFramePr>
        <p:xfrm>
          <a:off x="1512931" y="1809484"/>
          <a:ext cx="7152603" cy="41447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5" name="Imagen 24" descr="Imagen que contiene verde, tabla&#10;&#10;Descripción generada automáticamente">
            <a:extLst>
              <a:ext uri="{FF2B5EF4-FFF2-40B4-BE49-F238E27FC236}">
                <a16:creationId xmlns:a16="http://schemas.microsoft.com/office/drawing/2014/main" id="{93C0C2F7-AA4D-42CA-8325-7ED695349B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48" y="476487"/>
            <a:ext cx="1663215" cy="1320415"/>
          </a:xfrm>
          <a:prstGeom prst="rect">
            <a:avLst/>
          </a:prstGeom>
        </p:spPr>
      </p:pic>
    </p:spTree>
    <p:extLst>
      <p:ext uri="{BB962C8B-B14F-4D97-AF65-F5344CB8AC3E}">
        <p14:creationId xmlns:p14="http://schemas.microsoft.com/office/powerpoint/2010/main" val="841361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descr="Icono&#10;&#10;Descripción generada automáticamente">
            <a:extLst>
              <a:ext uri="{FF2B5EF4-FFF2-40B4-BE49-F238E27FC236}">
                <a16:creationId xmlns:a16="http://schemas.microsoft.com/office/drawing/2014/main" id="{734118E9-A0BC-41D3-82FF-1D8AF9CEE29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8843" y="569607"/>
            <a:ext cx="2026978" cy="1520234"/>
          </a:xfrm>
          <a:prstGeom prst="rect">
            <a:avLst/>
          </a:prstGeom>
        </p:spPr>
      </p:pic>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A02E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1E74558F-8BD7-4D25-A1D2-784850D285EF}"/>
              </a:ext>
            </a:extLst>
          </p:cNvPr>
          <p:cNvPicPr/>
          <p:nvPr/>
        </p:nvPicPr>
        <p:blipFill>
          <a:blip r:embed="rId5">
            <a:extLst>
              <a:ext uri="{28A0092B-C50C-407E-A947-70E740481C1C}">
                <a14:useLocalDpi xmlns:a14="http://schemas.microsoft.com/office/drawing/2010/main" val="0"/>
              </a:ext>
            </a:extLst>
          </a:blip>
          <a:srcRect t="80" b="80"/>
          <a:stretch/>
        </p:blipFill>
        <p:spPr>
          <a:xfrm>
            <a:off x="9030743" y="2474254"/>
            <a:ext cx="1912560" cy="1909489"/>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10" name="CuadroTexto 9">
            <a:extLst>
              <a:ext uri="{FF2B5EF4-FFF2-40B4-BE49-F238E27FC236}">
                <a16:creationId xmlns:a16="http://schemas.microsoft.com/office/drawing/2014/main" id="{1B89E819-254F-43D6-9A89-43C996E65C5D}"/>
              </a:ext>
            </a:extLst>
          </p:cNvPr>
          <p:cNvSpPr txBox="1"/>
          <p:nvPr/>
        </p:nvSpPr>
        <p:spPr>
          <a:xfrm>
            <a:off x="0" y="0"/>
            <a:ext cx="10088879" cy="400110"/>
          </a:xfrm>
          <a:prstGeom prst="rect">
            <a:avLst/>
          </a:prstGeom>
          <a:solidFill>
            <a:schemeClr val="accent1"/>
          </a:solidFill>
        </p:spPr>
        <p:txBody>
          <a:bodyPr wrap="square" rtlCol="0">
            <a:spAutoFit/>
          </a:bodyPr>
          <a:lstStyle/>
          <a:p>
            <a:r>
              <a:rPr lang="es-MX" sz="2000">
                <a:solidFill>
                  <a:schemeClr val="bg1">
                    <a:lumMod val="75000"/>
                  </a:schemeClr>
                </a:solidFill>
              </a:rPr>
              <a:t>INTRODUCCIÓN</a:t>
            </a:r>
            <a:r>
              <a:rPr lang="es-MX" sz="2000">
                <a:solidFill>
                  <a:schemeClr val="bg1"/>
                </a:solidFill>
              </a:rPr>
              <a:t>    </a:t>
            </a:r>
            <a:r>
              <a:rPr lang="es-MX" sz="2000">
                <a:solidFill>
                  <a:schemeClr val="bg1">
                    <a:lumMod val="75000"/>
                  </a:schemeClr>
                </a:solidFill>
              </a:rPr>
              <a:t>OBJETIVOS    ESTUDIO    </a:t>
            </a:r>
            <a:r>
              <a:rPr lang="es-MX" sz="2000" b="1">
                <a:solidFill>
                  <a:schemeClr val="bg1"/>
                </a:solidFill>
              </a:rPr>
              <a:t>SOLUCIÓN</a:t>
            </a:r>
            <a:r>
              <a:rPr lang="es-MX" sz="2000">
                <a:solidFill>
                  <a:schemeClr val="bg1">
                    <a:lumMod val="75000"/>
                  </a:schemeClr>
                </a:solidFill>
              </a:rPr>
              <a:t>    RESULTADOS    CONCLUSIONES</a:t>
            </a:r>
            <a:endParaRPr lang="es-CL" sz="2000">
              <a:solidFill>
                <a:schemeClr val="bg1">
                  <a:lumMod val="75000"/>
                </a:schemeClr>
              </a:solidFill>
            </a:endParaRPr>
          </a:p>
        </p:txBody>
      </p:sp>
      <p:sp>
        <p:nvSpPr>
          <p:cNvPr id="12" name="CuadroTexto 11">
            <a:extLst>
              <a:ext uri="{FF2B5EF4-FFF2-40B4-BE49-F238E27FC236}">
                <a16:creationId xmlns:a16="http://schemas.microsoft.com/office/drawing/2014/main" id="{6DCEAF6B-6A1E-4E74-AFFD-5EAC5CF08574}"/>
              </a:ext>
            </a:extLst>
          </p:cNvPr>
          <p:cNvSpPr txBox="1"/>
          <p:nvPr/>
        </p:nvSpPr>
        <p:spPr>
          <a:xfrm>
            <a:off x="6095307" y="549688"/>
            <a:ext cx="3890179" cy="523220"/>
          </a:xfrm>
          <a:prstGeom prst="rect">
            <a:avLst/>
          </a:prstGeom>
          <a:solidFill>
            <a:schemeClr val="accent1">
              <a:lumMod val="20000"/>
              <a:lumOff val="80000"/>
            </a:schemeClr>
          </a:solidFill>
        </p:spPr>
        <p:txBody>
          <a:bodyPr wrap="square" rtlCol="0">
            <a:spAutoFit/>
          </a:bodyPr>
          <a:lstStyle/>
          <a:p>
            <a:pPr algn="ctr"/>
            <a:r>
              <a:rPr lang="es-MX" sz="2800">
                <a:ln w="0"/>
              </a:rPr>
              <a:t>Aplicación Metodológica</a:t>
            </a:r>
            <a:endParaRPr lang="es-CL" sz="2800">
              <a:ln w="0"/>
            </a:endParaRPr>
          </a:p>
        </p:txBody>
      </p:sp>
      <p:graphicFrame>
        <p:nvGraphicFramePr>
          <p:cNvPr id="15" name="Diagrama 14">
            <a:extLst>
              <a:ext uri="{FF2B5EF4-FFF2-40B4-BE49-F238E27FC236}">
                <a16:creationId xmlns:a16="http://schemas.microsoft.com/office/drawing/2014/main" id="{9BF21811-FFB4-4F96-A537-7B885D085C33}"/>
              </a:ext>
            </a:extLst>
          </p:cNvPr>
          <p:cNvGraphicFramePr/>
          <p:nvPr>
            <p:extLst>
              <p:ext uri="{D42A27DB-BD31-4B8C-83A1-F6EECF244321}">
                <p14:modId xmlns:p14="http://schemas.microsoft.com/office/powerpoint/2010/main" val="4100631737"/>
              </p:ext>
            </p:extLst>
          </p:nvPr>
        </p:nvGraphicFramePr>
        <p:xfrm>
          <a:off x="990601" y="1790699"/>
          <a:ext cx="7619010" cy="46782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994087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5279</Words>
  <Application>Microsoft Office PowerPoint</Application>
  <PresentationFormat>Panorámica</PresentationFormat>
  <Paragraphs>947</Paragraphs>
  <Slides>32</Slides>
  <Notes>31</Notes>
  <HiddenSlides>7</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-apple-system</vt:lpstr>
      <vt:lpstr>Arial</vt:lpstr>
      <vt:lpstr>Calibri</vt:lpstr>
      <vt:lpstr>Calibri Light</vt:lpstr>
      <vt:lpstr>Cambria Math</vt:lpstr>
      <vt:lpstr>Wingdings</vt:lpstr>
      <vt:lpstr>Tema de Office</vt:lpstr>
      <vt:lpstr>Deserción académica: Predicción explicativa aplicando Redes Bayesianas  Tesis conducente a grado de Magíster en Ingeniería Informática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Deserción académica: Predicción explicativa aplicando Redes Bayesianas  Tesis conducente a grado de Magíster en Ingeniería Informática</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Tesis:   Sistema causal probabilístico de gestión educativa  Predicción de deserción basado en explicación</dc:title>
  <dc:creator>Juan Tarbes Vergara</dc:creator>
  <cp:lastModifiedBy>JUAN TARBES VERGARA</cp:lastModifiedBy>
  <cp:revision>1</cp:revision>
  <dcterms:created xsi:type="dcterms:W3CDTF">2020-12-28T19:16:43Z</dcterms:created>
  <dcterms:modified xsi:type="dcterms:W3CDTF">2021-08-26T00:05:25Z</dcterms:modified>
</cp:coreProperties>
</file>